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4474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Constantia" pitchFamily="18" charset="0"/>
      <p:regular r:id="rId13"/>
      <p:bold r:id="rId14"/>
      <p:italic r:id="rId15"/>
      <p:boldItalic r:id="rId16"/>
    </p:embeddedFont>
    <p:embeddedFont>
      <p:font typeface="Open Sans" pitchFamily="34" charset="0"/>
      <p:regular r:id="rId17"/>
      <p:bold r:id="rId18"/>
      <p:italic r:id="rId19"/>
      <p:boldItalic r:id="rId20"/>
    </p:embeddedFont>
    <p:embeddedFont>
      <p:font typeface="Calibri" pitchFamily="34" charset="0"/>
      <p:regular r:id="rId21"/>
      <p:bold r:id="rId22"/>
      <p:italic r:id="rId23"/>
      <p:boldItalic r:id="rId24"/>
    </p:embeddedFont>
    <p:embeddedFont>
      <p:font typeface="Wingdings 2" pitchFamily="18" charset="2"/>
      <p:regular r:id="rId25"/>
    </p:embeddedFont>
  </p:embeddedFontLst>
  <p:defaultTextStyle>
    <a:defPPr>
      <a:defRPr lang="en-US"/>
    </a:defPPr>
    <a:lvl1pPr marL="0" algn="l" defTabSz="914309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1pPr>
    <a:lvl2pPr marL="457154" algn="l" defTabSz="914309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2pPr>
    <a:lvl3pPr marL="914309" algn="l" defTabSz="914309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3pPr>
    <a:lvl4pPr marL="1371463" algn="l" defTabSz="914309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4pPr>
    <a:lvl5pPr marL="1828617" algn="l" defTabSz="914309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5pPr>
    <a:lvl6pPr marL="2285771" algn="l" defTabSz="914309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6pPr>
    <a:lvl7pPr marL="2742926" algn="l" defTabSz="914309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7pPr>
    <a:lvl8pPr marL="3200080" algn="l" defTabSz="914309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8pPr>
    <a:lvl9pPr marL="3657234" algn="l" defTabSz="914309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 autoAdjust="0"/>
    <p:restoredTop sz="94610" autoAdjust="0"/>
  </p:normalViewPr>
  <p:slideViewPr>
    <p:cSldViewPr snapToGrid="0" snapToObjects="1">
      <p:cViewPr>
        <p:scale>
          <a:sx n="70" d="100"/>
          <a:sy n="70" d="100"/>
        </p:scale>
        <p:origin x="-366" y="-264"/>
      </p:cViewPr>
      <p:guideLst>
        <p:guide orient="horz" pos="2592"/>
        <p:guide pos="460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309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1pPr>
    <a:lvl2pPr marL="457154" algn="l" defTabSz="914309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2pPr>
    <a:lvl3pPr marL="914309" algn="l" defTabSz="914309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3pPr>
    <a:lvl4pPr marL="1371463" algn="l" defTabSz="914309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4pPr>
    <a:lvl5pPr marL="1828617" algn="l" defTabSz="914309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5pPr>
    <a:lvl6pPr marL="2285771" algn="l" defTabSz="914309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6pPr>
    <a:lvl7pPr marL="2742926" algn="l" defTabSz="914309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7pPr>
    <a:lvl8pPr marL="3200080" algn="l" defTabSz="914309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8pPr>
    <a:lvl9pPr marL="3657234" algn="l" defTabSz="914309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853440" y="1645920"/>
            <a:ext cx="12562637" cy="2194560"/>
          </a:xfrm>
          <a:ln>
            <a:noFill/>
          </a:ln>
        </p:spPr>
        <p:txBody>
          <a:bodyPr vert="horz" tIns="0" rIns="26124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80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853440" y="3874243"/>
            <a:ext cx="12567514" cy="2103120"/>
          </a:xfrm>
        </p:spPr>
        <p:txBody>
          <a:bodyPr lIns="0" rIns="26124"/>
          <a:lstStyle>
            <a:lvl1pPr marL="0" marR="65311" indent="0" algn="r">
              <a:buNone/>
              <a:defRPr>
                <a:solidFill>
                  <a:schemeClr val="tx1"/>
                </a:solidFill>
              </a:defRPr>
            </a:lvl1pPr>
            <a:lvl2pPr marL="653110" indent="0" algn="ctr">
              <a:buNone/>
            </a:lvl2pPr>
            <a:lvl3pPr marL="1306220" indent="0" algn="ctr">
              <a:buNone/>
            </a:lvl3pPr>
            <a:lvl4pPr marL="1959331" indent="0" algn="ctr">
              <a:buNone/>
            </a:lvl4pPr>
            <a:lvl5pPr marL="2612441" indent="0" algn="ctr">
              <a:buNone/>
            </a:lvl5pPr>
            <a:lvl6pPr marL="3265551" indent="0" algn="ctr">
              <a:buNone/>
            </a:lvl6pPr>
            <a:lvl7pPr marL="3918661" indent="0" algn="ctr">
              <a:buNone/>
            </a:lvl7pPr>
            <a:lvl8pPr marL="4571771" indent="0" algn="ctr">
              <a:buNone/>
            </a:lvl8pPr>
            <a:lvl9pPr marL="5224882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9B8CD-342D-4579-98EC-A8FD6B7370E1}" type="datetimeFigureOut">
              <a:rPr lang="en-US" smtClean="0"/>
              <a:pPr/>
              <a:t>2/12/2026</a:t>
            </a:fld>
            <a:endParaRPr lang="en-US" dirty="0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 dirty="0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B5E19-F10A-4C2F-BF6F-11C513378A2E}" type="slidenum">
              <a:rPr kumimoji="0" lang="en-US" smtClean="0"/>
              <a:pPr/>
              <a:t>‹#›</a:t>
            </a:fld>
            <a:endParaRPr kumimoji="0"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cover dir="d"/>
  </p:transition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9B8CD-342D-4579-98EC-A8FD6B7370E1}" type="datetimeFigureOut">
              <a:rPr lang="en-US" smtClean="0"/>
              <a:pPr/>
              <a:t>2/12/2026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B5E19-F10A-4C2F-BF6F-11C513378A2E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  <p:transition spd="med">
    <p:cover dir="d"/>
  </p:transition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607040" y="1097282"/>
            <a:ext cx="3291840" cy="6254116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31520" y="1097282"/>
            <a:ext cx="9631680" cy="6254116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9B8CD-342D-4579-98EC-A8FD6B7370E1}" type="datetimeFigureOut">
              <a:rPr lang="en-US" smtClean="0"/>
              <a:pPr/>
              <a:t>2/12/2026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B5E19-F10A-4C2F-BF6F-11C513378A2E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  <p:transition spd="med">
    <p:cover dir="d"/>
  </p:transition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>
    <p:cover dir="d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>
    <p:cover dir="d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>
    <p:cover dir="d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>
    <p:cover dir="d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>
    <p:cover dir="d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>
    <p:cover dir="d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>
    <p:cover dir="d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>
    <p:cover dir="d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 eaLnBrk="1" latinLnBrk="0" hangingPunct="1"/>
            <a:fld id="{E6F9B8CD-342D-4579-98EC-A8FD6B7370E1}" type="datetimeFigureOut">
              <a:rPr lang="en-US" smtClean="0"/>
              <a:pPr algn="r" eaLnBrk="1" latinLnBrk="0" hangingPunct="1"/>
              <a:t>2/12/2026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eaLnBrk="1" latinLnBrk="0" hangingPunct="1"/>
            <a:fld id="{2BBB5E19-F10A-4C2F-BF6F-11C513378A2E}" type="slidenum">
              <a:rPr kumimoji="0" lang="en-US" smtClean="0"/>
              <a:pPr algn="ctr" eaLnBrk="1" latinLnBrk="0" hangingPunct="1"/>
              <a:t>‹#›</a:t>
            </a:fld>
            <a:endParaRPr kumimoji="0" lang="en-US"/>
          </a:p>
        </p:txBody>
      </p:sp>
    </p:spTree>
  </p:cSld>
  <p:clrMapOvr>
    <a:masterClrMapping/>
  </p:clrMapOvr>
  <p:transition spd="med">
    <p:cover dir="d"/>
  </p:transition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>
    <p:cover dir="d"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>
    <p:cover dir="d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8563" y="1580083"/>
            <a:ext cx="12435840" cy="1634947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80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8563" y="3245597"/>
            <a:ext cx="12435840" cy="1811654"/>
          </a:xfrm>
        </p:spPr>
        <p:txBody>
          <a:bodyPr lIns="65311" rIns="65311" anchor="t"/>
          <a:lstStyle>
            <a:lvl1pPr marL="0" indent="0">
              <a:buNone/>
              <a:defRPr sz="3100">
                <a:solidFill>
                  <a:schemeClr val="tx1"/>
                </a:solidFill>
              </a:defRPr>
            </a:lvl1pPr>
            <a:lvl2pPr>
              <a:buNone/>
              <a:defRPr sz="26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23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9B8CD-342D-4579-98EC-A8FD6B7370E1}" type="datetimeFigureOut">
              <a:rPr lang="en-US" smtClean="0"/>
              <a:pPr/>
              <a:t>2/12/2026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B5E19-F10A-4C2F-BF6F-11C513378A2E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cover dir="d"/>
  </p:transition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1520" y="844906"/>
            <a:ext cx="13167360" cy="13716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31520" y="2304102"/>
            <a:ext cx="6461760" cy="5321808"/>
          </a:xfrm>
        </p:spPr>
        <p:txBody>
          <a:bodyPr/>
          <a:lstStyle>
            <a:lvl1pPr>
              <a:defRPr sz="3700"/>
            </a:lvl1pPr>
            <a:lvl2pPr>
              <a:defRPr sz="3400"/>
            </a:lvl2pPr>
            <a:lvl3pPr>
              <a:defRPr sz="2900"/>
            </a:lvl3pPr>
            <a:lvl4pPr>
              <a:defRPr sz="2600"/>
            </a:lvl4pPr>
            <a:lvl5pPr>
              <a:defRPr sz="2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37120" y="2304102"/>
            <a:ext cx="6461760" cy="5321808"/>
          </a:xfrm>
        </p:spPr>
        <p:txBody>
          <a:bodyPr/>
          <a:lstStyle>
            <a:lvl1pPr>
              <a:defRPr sz="3700"/>
            </a:lvl1pPr>
            <a:lvl2pPr>
              <a:defRPr sz="3400"/>
            </a:lvl2pPr>
            <a:lvl3pPr>
              <a:defRPr sz="2900"/>
            </a:lvl3pPr>
            <a:lvl4pPr>
              <a:defRPr sz="2600"/>
            </a:lvl4pPr>
            <a:lvl5pPr>
              <a:defRPr sz="2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9B8CD-342D-4579-98EC-A8FD6B7370E1}" type="datetimeFigureOut">
              <a:rPr lang="en-US" smtClean="0"/>
              <a:pPr/>
              <a:t>2/12/2026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B5E19-F10A-4C2F-BF6F-11C513378A2E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  <p:transition spd="med">
    <p:cover dir="d"/>
  </p:transition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1520" y="844906"/>
            <a:ext cx="13167360" cy="1371600"/>
          </a:xfrm>
        </p:spPr>
        <p:txBody>
          <a:bodyPr tIns="65311" anchor="b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1520" y="2226298"/>
            <a:ext cx="6464301" cy="791222"/>
          </a:xfrm>
        </p:spPr>
        <p:txBody>
          <a:bodyPr lIns="65311" tIns="0" rIns="65311" bIns="0" anchor="ctr">
            <a:noAutofit/>
          </a:bodyPr>
          <a:lstStyle>
            <a:lvl1pPr marL="0" indent="0">
              <a:buNone/>
              <a:defRPr sz="3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900" b="1"/>
            </a:lvl2pPr>
            <a:lvl3pPr>
              <a:buNone/>
              <a:defRPr sz="2600" b="1"/>
            </a:lvl3pPr>
            <a:lvl4pPr>
              <a:buNone/>
              <a:defRPr sz="2300" b="1"/>
            </a:lvl4pPr>
            <a:lvl5pPr>
              <a:buNone/>
              <a:defRPr sz="23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7432041" y="2231709"/>
            <a:ext cx="6466840" cy="785812"/>
          </a:xfrm>
        </p:spPr>
        <p:txBody>
          <a:bodyPr lIns="65311" tIns="0" rIns="65311" bIns="0" anchor="ctr"/>
          <a:lstStyle>
            <a:lvl1pPr marL="0" indent="0">
              <a:buNone/>
              <a:defRPr sz="3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900" b="1"/>
            </a:lvl2pPr>
            <a:lvl3pPr>
              <a:buNone/>
              <a:defRPr sz="2600" b="1"/>
            </a:lvl3pPr>
            <a:lvl4pPr>
              <a:buNone/>
              <a:defRPr sz="2300" b="1"/>
            </a:lvl4pPr>
            <a:lvl5pPr>
              <a:buNone/>
              <a:defRPr sz="23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731520" y="3017520"/>
            <a:ext cx="6464301" cy="4614864"/>
          </a:xfrm>
        </p:spPr>
        <p:txBody>
          <a:bodyPr tIns="0"/>
          <a:lstStyle>
            <a:lvl1pPr>
              <a:defRPr sz="3100"/>
            </a:lvl1pPr>
            <a:lvl2pPr>
              <a:defRPr sz="2900"/>
            </a:lvl2pPr>
            <a:lvl3pPr>
              <a:defRPr sz="2600"/>
            </a:lvl3pPr>
            <a:lvl4pPr>
              <a:defRPr sz="2300"/>
            </a:lvl4pPr>
            <a:lvl5pPr>
              <a:defRPr sz="23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32041" y="3017520"/>
            <a:ext cx="6466840" cy="4614864"/>
          </a:xfrm>
        </p:spPr>
        <p:txBody>
          <a:bodyPr tIns="0"/>
          <a:lstStyle>
            <a:lvl1pPr>
              <a:defRPr sz="3100"/>
            </a:lvl1pPr>
            <a:lvl2pPr>
              <a:defRPr sz="2900"/>
            </a:lvl2pPr>
            <a:lvl3pPr>
              <a:defRPr sz="2600"/>
            </a:lvl3pPr>
            <a:lvl4pPr>
              <a:defRPr sz="2300"/>
            </a:lvl4pPr>
            <a:lvl5pPr>
              <a:defRPr sz="23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9B8CD-342D-4579-98EC-A8FD6B7370E1}" type="datetimeFigureOut">
              <a:rPr lang="en-US" smtClean="0"/>
              <a:pPr/>
              <a:t>2/12/2026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B5E19-F10A-4C2F-BF6F-11C513378A2E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  <p:transition spd="med">
    <p:cover dir="d"/>
  </p:transition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1520" y="844906"/>
            <a:ext cx="13289280" cy="1371600"/>
          </a:xfrm>
        </p:spPr>
        <p:txBody>
          <a:bodyPr vert="horz" tIns="65311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71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 eaLnBrk="1" latinLnBrk="0" hangingPunct="1"/>
            <a:fld id="{E6F9B8CD-342D-4579-98EC-A8FD6B7370E1}" type="datetimeFigureOut">
              <a:rPr lang="en-US" smtClean="0"/>
              <a:pPr algn="r" eaLnBrk="1" latinLnBrk="0" hangingPunct="1"/>
              <a:t>2/12/2026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eaLnBrk="1" latinLnBrk="0" hangingPunct="1"/>
            <a:fld id="{2BBB5E19-F10A-4C2F-BF6F-11C513378A2E}" type="slidenum">
              <a:rPr kumimoji="0" lang="en-US" smtClean="0"/>
              <a:pPr algn="ctr" eaLnBrk="1" latinLnBrk="0" hangingPunct="1"/>
              <a:t>‹#›</a:t>
            </a:fld>
            <a:endParaRPr kumimoji="0" lang="en-US"/>
          </a:p>
        </p:txBody>
      </p:sp>
    </p:spTree>
  </p:cSld>
  <p:clrMapOvr>
    <a:masterClrMapping/>
  </p:clrMapOvr>
  <p:transition spd="med">
    <p:cover dir="d"/>
  </p:transition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9B8CD-342D-4579-98EC-A8FD6B7370E1}" type="datetimeFigureOut">
              <a:rPr lang="en-US" smtClean="0"/>
              <a:pPr/>
              <a:t>2/12/2026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B5E19-F10A-4C2F-BF6F-11C513378A2E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  <p:transition spd="med">
    <p:cover dir="d"/>
  </p:transition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617222"/>
            <a:ext cx="4389120" cy="139446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37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1097280" y="2011680"/>
            <a:ext cx="4389120" cy="5486400"/>
          </a:xfrm>
        </p:spPr>
        <p:txBody>
          <a:bodyPr lIns="26124" rIns="26124"/>
          <a:lstStyle>
            <a:lvl1pPr marL="0" indent="0" algn="l">
              <a:buNone/>
              <a:defRPr sz="2000"/>
            </a:lvl1pPr>
            <a:lvl2pPr indent="0" algn="l">
              <a:buNone/>
              <a:defRPr sz="1700"/>
            </a:lvl2pPr>
            <a:lvl3pPr indent="0" algn="l">
              <a:buNone/>
              <a:defRPr sz="1400"/>
            </a:lvl3pPr>
            <a:lvl4pPr indent="0" algn="l">
              <a:buNone/>
              <a:defRPr sz="1300"/>
            </a:lvl4pPr>
            <a:lvl5pPr indent="0" algn="l">
              <a:buNone/>
              <a:defRPr sz="13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5720080" y="2011680"/>
            <a:ext cx="8178800" cy="5486400"/>
          </a:xfrm>
        </p:spPr>
        <p:txBody>
          <a:bodyPr tIns="0"/>
          <a:lstStyle>
            <a:lvl1pPr>
              <a:defRPr sz="4000"/>
            </a:lvl1pPr>
            <a:lvl2pPr>
              <a:defRPr sz="3700"/>
            </a:lvl2pPr>
            <a:lvl3pPr>
              <a:defRPr sz="3400"/>
            </a:lvl3pPr>
            <a:lvl4pPr>
              <a:defRPr sz="2900"/>
            </a:lvl4pPr>
            <a:lvl5pPr>
              <a:defRPr sz="2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 eaLnBrk="1" latinLnBrk="0" hangingPunct="1"/>
            <a:fld id="{E6F9B8CD-342D-4579-98EC-A8FD6B7370E1}" type="datetimeFigureOut">
              <a:rPr lang="en-US" smtClean="0"/>
              <a:pPr algn="r" eaLnBrk="1" latinLnBrk="0" hangingPunct="1"/>
              <a:t>2/12/2026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eaLnBrk="1" latinLnBrk="0" hangingPunct="1"/>
            <a:fld id="{2BBB5E19-F10A-4C2F-BF6F-11C513378A2E}" type="slidenum">
              <a:rPr kumimoji="0" lang="en-US" smtClean="0"/>
              <a:pPr algn="ctr" eaLnBrk="1" latinLnBrk="0" hangingPunct="1"/>
              <a:t>‹#›</a:t>
            </a:fld>
            <a:endParaRPr kumimoji="0" lang="en-US"/>
          </a:p>
        </p:txBody>
      </p:sp>
    </p:spTree>
  </p:cSld>
  <p:clrMapOvr>
    <a:masterClrMapping/>
  </p:clrMapOvr>
  <p:transition spd="med">
    <p:cover dir="d"/>
  </p:transition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5065205" y="1329692"/>
            <a:ext cx="8412480" cy="493776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622" tIns="65311" rIns="130622" bIns="65311"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12806614" y="6431723"/>
            <a:ext cx="248717" cy="18653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622" tIns="65311" rIns="130622" bIns="65311"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5360" y="1412396"/>
            <a:ext cx="3540557" cy="1899145"/>
          </a:xfrm>
        </p:spPr>
        <p:txBody>
          <a:bodyPr vert="horz" lIns="65311" tIns="65311" rIns="65311" bIns="65311" anchor="b"/>
          <a:lstStyle>
            <a:lvl1pPr algn="l">
              <a:buNone/>
              <a:defRPr sz="2900" b="1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75360" y="3394542"/>
            <a:ext cx="3535680" cy="2615184"/>
          </a:xfrm>
        </p:spPr>
        <p:txBody>
          <a:bodyPr lIns="91435" rIns="65311" bIns="65311" anchor="t"/>
          <a:lstStyle>
            <a:lvl1pPr marL="0" indent="0" algn="l">
              <a:spcBef>
                <a:spcPts val="357"/>
              </a:spcBef>
              <a:buFontTx/>
              <a:buNone/>
              <a:defRPr sz="19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 eaLnBrk="1" latinLnBrk="0" hangingPunct="1"/>
            <a:fld id="{E6F9B8CD-342D-4579-98EC-A8FD6B7370E1}" type="datetimeFigureOut">
              <a:rPr lang="en-US" smtClean="0"/>
              <a:pPr algn="r" eaLnBrk="1" latinLnBrk="0" hangingPunct="1"/>
              <a:t>2/12/2026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2923520" y="7627621"/>
            <a:ext cx="975360" cy="438150"/>
          </a:xfrm>
        </p:spPr>
        <p:txBody>
          <a:bodyPr/>
          <a:lstStyle/>
          <a:p>
            <a:pPr algn="ctr" eaLnBrk="1" latinLnBrk="0" hangingPunct="1"/>
            <a:fld id="{2BBB5E19-F10A-4C2F-BF6F-11C513378A2E}" type="slidenum">
              <a:rPr kumimoji="0" lang="en-US" smtClean="0"/>
              <a:pPr algn="ctr" eaLnBrk="1" latinLnBrk="0" hangingPunct="1"/>
              <a:t>‹#›</a:t>
            </a:fld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5577269" y="1439420"/>
            <a:ext cx="7388352" cy="4718304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46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15240" y="6979920"/>
            <a:ext cx="14660880" cy="124968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30622" tIns="65311" rIns="130622" bIns="65311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7010400" y="7463791"/>
            <a:ext cx="7620000" cy="76581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30622" tIns="65311" rIns="130622" bIns="65311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 spd="med">
    <p:cover dir="d"/>
  </p:transition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15240" y="-8573"/>
            <a:ext cx="14660880" cy="124968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30622" tIns="65311" rIns="130622" bIns="65311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7010400" y="-8572"/>
            <a:ext cx="7620000" cy="76581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30622" tIns="65311" rIns="130622" bIns="65311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731520" y="844906"/>
            <a:ext cx="13167360" cy="1371600"/>
          </a:xfrm>
          <a:prstGeom prst="rect">
            <a:avLst/>
          </a:prstGeom>
        </p:spPr>
        <p:txBody>
          <a:bodyPr vert="horz" lIns="0" tIns="65311" rIns="0" bIns="0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731520" y="2322576"/>
            <a:ext cx="13167360" cy="5266944"/>
          </a:xfrm>
          <a:prstGeom prst="rect">
            <a:avLst/>
          </a:prstGeom>
        </p:spPr>
        <p:txBody>
          <a:bodyPr vert="horz" lIns="130622" tIns="65311" rIns="130622" bIns="65311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731520" y="7627621"/>
            <a:ext cx="3413760" cy="438150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7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pPr algn="r" eaLnBrk="1" latinLnBrk="0" hangingPunct="1"/>
            <a:fld id="{E6F9B8CD-342D-4579-98EC-A8FD6B7370E1}" type="datetimeFigureOut">
              <a:rPr lang="en-US" smtClean="0"/>
              <a:pPr algn="r" eaLnBrk="1" latinLnBrk="0" hangingPunct="1"/>
              <a:t>2/12/2026</a:t>
            </a:fld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4267200" y="7627621"/>
            <a:ext cx="5364480" cy="438150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7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pPr algn="l" eaLnBrk="1" latinLnBrk="0" hangingPunct="1"/>
            <a:endParaRPr kumimoji="0" lang="en-US" dirty="0">
              <a:solidFill>
                <a:schemeClr val="tx2"/>
              </a:solidFill>
            </a:endParaRP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12679680" y="7627621"/>
            <a:ext cx="1219200" cy="438150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7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pPr algn="ctr" eaLnBrk="1" latinLnBrk="0" hangingPunct="1"/>
            <a:fld id="{2BBB5E19-F10A-4C2F-BF6F-11C513378A2E}" type="slidenum">
              <a:rPr kumimoji="0" lang="en-US" smtClean="0"/>
              <a:pPr algn="ctr" eaLnBrk="1" latinLnBrk="0" hangingPunct="1"/>
              <a:t>‹#›</a:t>
            </a:fld>
            <a:endParaRPr kumimoji="0" lang="en-US" sz="2000" b="1" dirty="0">
              <a:solidFill>
                <a:srgbClr val="FFFFFF"/>
              </a:solidFill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-30427" y="242890"/>
            <a:ext cx="14688877" cy="779069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75" r:id="rId1"/>
    <p:sldLayoutId id="2147484476" r:id="rId2"/>
    <p:sldLayoutId id="2147484477" r:id="rId3"/>
    <p:sldLayoutId id="2147484478" r:id="rId4"/>
    <p:sldLayoutId id="2147484479" r:id="rId5"/>
    <p:sldLayoutId id="2147484480" r:id="rId6"/>
    <p:sldLayoutId id="2147484481" r:id="rId7"/>
    <p:sldLayoutId id="2147484482" r:id="rId8"/>
    <p:sldLayoutId id="2147484483" r:id="rId9"/>
    <p:sldLayoutId id="2147484484" r:id="rId10"/>
    <p:sldLayoutId id="2147484485" r:id="rId11"/>
    <p:sldLayoutId id="2147484486" r:id="rId12"/>
    <p:sldLayoutId id="2147484487" r:id="rId13"/>
    <p:sldLayoutId id="2147484488" r:id="rId14"/>
    <p:sldLayoutId id="2147484489" r:id="rId15"/>
    <p:sldLayoutId id="2147484490" r:id="rId16"/>
    <p:sldLayoutId id="2147484491" r:id="rId17"/>
    <p:sldLayoutId id="2147484492" r:id="rId18"/>
    <p:sldLayoutId id="2147484493" r:id="rId19"/>
    <p:sldLayoutId id="2147484494" r:id="rId20"/>
    <p:sldLayoutId id="2147484495" r:id="rId21"/>
  </p:sldLayoutIdLst>
  <p:transition spd="med">
    <p:cover dir="d"/>
  </p:transition>
  <p:hf sldNum="0" hdr="0" ftr="0" dt="0"/>
  <p:txStyles>
    <p:titleStyle>
      <a:lvl1pPr algn="l" rtl="0" eaLnBrk="1" latinLnBrk="0" hangingPunct="1">
        <a:spcBef>
          <a:spcPct val="0"/>
        </a:spcBef>
        <a:buNone/>
        <a:defRPr kumimoji="0" sz="71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391866" indent="-391866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3700" kern="1200">
          <a:solidFill>
            <a:schemeClr val="tx1"/>
          </a:solidFill>
          <a:latin typeface="+mn-lt"/>
          <a:ea typeface="+mn-ea"/>
          <a:cs typeface="+mn-cs"/>
        </a:defRPr>
      </a:lvl1pPr>
      <a:lvl2pPr marL="914354" indent="-352680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3400" kern="1200">
          <a:solidFill>
            <a:schemeClr val="tx1"/>
          </a:solidFill>
          <a:latin typeface="+mn-lt"/>
          <a:ea typeface="+mn-ea"/>
          <a:cs typeface="+mn-cs"/>
        </a:defRPr>
      </a:lvl2pPr>
      <a:lvl3pPr marL="1306220" indent="-352680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1698087" indent="-300431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4pPr>
      <a:lvl5pPr marL="2089953" indent="-300431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5pPr>
      <a:lvl6pPr marL="2481819" indent="-300431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3" indent="-261244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23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134929" indent="-261244" algn="l" rtl="0" eaLnBrk="1" latinLnBrk="0" hangingPunct="1">
        <a:spcBef>
          <a:spcPct val="20000"/>
        </a:spcBef>
        <a:buClr>
          <a:schemeClr val="tx2"/>
        </a:buClr>
        <a:buChar char="•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8pPr>
      <a:lvl9pPr marL="3526795" indent="-261244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65311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130622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959331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2612441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3265551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3918661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4571771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5224882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55909" y="2470697"/>
            <a:ext cx="1141654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550"/>
              </a:lnSpc>
            </a:pPr>
            <a:r>
              <a:rPr lang="en-US" sz="49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ElectViz – Election Data Visualization for Media</a:t>
            </a:r>
            <a:endParaRPr lang="en-US" sz="4900" dirty="0"/>
          </a:p>
        </p:txBody>
      </p:sp>
      <p:sp>
        <p:nvSpPr>
          <p:cNvPr id="3" name="Text 1"/>
          <p:cNvSpPr/>
          <p:nvPr/>
        </p:nvSpPr>
        <p:spPr>
          <a:xfrm>
            <a:off x="793793" y="387193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850"/>
              </a:lnSpc>
            </a:pPr>
            <a:r>
              <a:rPr lang="en-US" sz="2200" dirty="0">
                <a:solidFill>
                  <a:srgbClr val="443728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Transforming Indian Election Data into Actionable Insights Through Interactive Power BI Dashboards</a:t>
            </a:r>
            <a:endParaRPr lang="en-US" sz="2200" dirty="0"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587732" y="615669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850"/>
              </a:lnSpc>
            </a:pPr>
            <a:r>
              <a:rPr lang="en-US" sz="2400" b="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Presented by:</a:t>
            </a:r>
            <a:r>
              <a:rPr lang="en-US" sz="24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2400" dirty="0" err="1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Swayam</a:t>
            </a:r>
            <a:r>
              <a:rPr lang="en-US" sz="24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2400" dirty="0" err="1" smtClean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Bana</a:t>
            </a:r>
            <a:r>
              <a:rPr lang="en-US" sz="2400" dirty="0" smtClean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endParaRPr lang="en-US" sz="2400" dirty="0"/>
          </a:p>
        </p:txBody>
      </p:sp>
      <p:sp>
        <p:nvSpPr>
          <p:cNvPr id="7" name="Text 5"/>
          <p:cNvSpPr/>
          <p:nvPr/>
        </p:nvSpPr>
        <p:spPr>
          <a:xfrm>
            <a:off x="587732" y="521344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850"/>
              </a:lnSpc>
            </a:pPr>
            <a:r>
              <a:rPr lang="en-US" sz="2400" b="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Mentor:</a:t>
            </a:r>
            <a:r>
              <a:rPr lang="en-US" sz="24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2400" dirty="0" smtClean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Mrs. </a:t>
            </a:r>
            <a:r>
              <a:rPr lang="en-US" sz="2400" dirty="0" err="1" smtClean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Nithyasri</a:t>
            </a:r>
            <a:r>
              <a:rPr lang="en-US" sz="2400" dirty="0" smtClean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S J</a:t>
            </a:r>
            <a:endParaRPr lang="en-US" sz="2400" dirty="0"/>
          </a:p>
        </p:txBody>
      </p:sp>
      <p:sp>
        <p:nvSpPr>
          <p:cNvPr id="8" name="Text 0"/>
          <p:cNvSpPr/>
          <p:nvPr/>
        </p:nvSpPr>
        <p:spPr>
          <a:xfrm>
            <a:off x="1693200" y="1197736"/>
            <a:ext cx="1141654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5550"/>
              </a:lnSpc>
            </a:pPr>
            <a:r>
              <a:rPr lang="en-US" sz="3600" b="1" dirty="0" smtClean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Infosys Springboard Virtual </a:t>
            </a:r>
            <a:r>
              <a:rPr lang="en-US" sz="3600" b="1" dirty="0" smtClean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Internship 6.0 Batch 11</a:t>
            </a:r>
            <a:endParaRPr lang="en-US" sz="3600" dirty="0"/>
          </a:p>
        </p:txBody>
      </p:sp>
    </p:spTree>
  </p:cSld>
  <p:clrMapOvr>
    <a:masterClrMapping/>
  </p:clrMapOvr>
  <p:transition spd="med">
    <p:split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1" y="216336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550"/>
              </a:lnSpc>
            </a:pPr>
            <a:r>
              <a:rPr lang="en-US" sz="44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Thank You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793793" y="332577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Thank you for your time and guidance throughout this project journey.</a:t>
            </a:r>
            <a:endParaRPr lang="en-US" sz="1700" dirty="0"/>
          </a:p>
        </p:txBody>
      </p:sp>
      <p:sp>
        <p:nvSpPr>
          <p:cNvPr id="4" name="Shape 2"/>
          <p:cNvSpPr/>
          <p:nvPr/>
        </p:nvSpPr>
        <p:spPr>
          <a:xfrm>
            <a:off x="793793" y="4057207"/>
            <a:ext cx="13042821" cy="35957"/>
          </a:xfrm>
          <a:prstGeom prst="rect">
            <a:avLst/>
          </a:prstGeom>
          <a:solidFill>
            <a:srgbClr val="443728">
              <a:alpha val="50000"/>
            </a:srgbClr>
          </a:solidFill>
          <a:ln/>
        </p:spPr>
      </p:sp>
      <p:sp>
        <p:nvSpPr>
          <p:cNvPr id="5" name="Text 3"/>
          <p:cNvSpPr/>
          <p:nvPr/>
        </p:nvSpPr>
        <p:spPr>
          <a:xfrm>
            <a:off x="793791" y="4433292"/>
            <a:ext cx="6418302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450"/>
              </a:lnSpc>
            </a:pPr>
            <a:r>
              <a:rPr lang="en-US" sz="36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Questions &amp; Discussion Welcome</a:t>
            </a:r>
            <a:endParaRPr lang="en-US" sz="3600" dirty="0"/>
          </a:p>
        </p:txBody>
      </p:sp>
      <p:sp>
        <p:nvSpPr>
          <p:cNvPr id="6" name="Text 4"/>
          <p:cNvSpPr/>
          <p:nvPr/>
        </p:nvSpPr>
        <p:spPr>
          <a:xfrm>
            <a:off x="793793" y="5340429"/>
            <a:ext cx="13042821" cy="7258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I'm happy to discuss any aspect of the ElectViz project, from technical implementation details to potential applications in media coverage and political analysis.</a:t>
            </a:r>
            <a:endParaRPr lang="en-US" sz="1700" dirty="0"/>
          </a:p>
        </p:txBody>
      </p:sp>
    </p:spTree>
  </p:cSld>
  <p:clrMapOvr>
    <a:masterClrMapping/>
  </p:clrMapOvr>
  <p:transition spd="med">
    <p:split dir="in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  <a:ln>
            <a:solidFill>
              <a:schemeClr val="bg1"/>
            </a:solidFill>
          </a:ln>
          <a:effectLst/>
        </p:spPr>
      </p:pic>
      <p:sp>
        <p:nvSpPr>
          <p:cNvPr id="3" name="Text 0"/>
          <p:cNvSpPr/>
          <p:nvPr/>
        </p:nvSpPr>
        <p:spPr>
          <a:xfrm>
            <a:off x="6280191" y="128528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550"/>
              </a:lnSpc>
            </a:pPr>
            <a:r>
              <a:rPr lang="en-US" sz="44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Introduction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280193" y="2334221"/>
            <a:ext cx="7556421" cy="2177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  <a:buFont typeface="Wingdings" pitchFamily="2" charset="2"/>
              <a:buChar char="Ø"/>
            </a:pPr>
            <a:r>
              <a:rPr lang="en-US" sz="1700" dirty="0" smtClean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Indian elections produce large and complex datasets across constituencies.</a:t>
            </a:r>
          </a:p>
          <a:p>
            <a:pPr>
              <a:lnSpc>
                <a:spcPts val="2850"/>
              </a:lnSpc>
              <a:buFont typeface="Wingdings" pitchFamily="2" charset="2"/>
              <a:buChar char="Ø"/>
            </a:pPr>
            <a:r>
              <a:rPr lang="en-US" sz="1700" dirty="0" smtClean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Raw data alone cannot clearly explain party dominance or election competitiveness.</a:t>
            </a:r>
          </a:p>
          <a:p>
            <a:pPr>
              <a:lnSpc>
                <a:spcPts val="2850"/>
              </a:lnSpc>
              <a:buFont typeface="Wingdings" pitchFamily="2" charset="2"/>
              <a:buChar char="Ø"/>
            </a:pPr>
            <a:r>
              <a:rPr lang="en-US" sz="1700" dirty="0" smtClean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Deeper analysis is needed to understand regional trends and voter behavior over time.</a:t>
            </a:r>
            <a:endParaRPr lang="en-US" sz="1700" dirty="0">
              <a:solidFill>
                <a:srgbClr val="443728"/>
              </a:solidFill>
              <a:latin typeface="Open Sans" pitchFamily="34" charset="0"/>
              <a:ea typeface="Open Sans" pitchFamily="34" charset="-122"/>
              <a:cs typeface="Open Sans" pitchFamily="34" charset="-120"/>
            </a:endParaRPr>
          </a:p>
        </p:txBody>
      </p:sp>
      <p:sp>
        <p:nvSpPr>
          <p:cNvPr id="5" name="Text 2"/>
          <p:cNvSpPr/>
          <p:nvPr/>
        </p:nvSpPr>
        <p:spPr>
          <a:xfrm>
            <a:off x="6280191" y="4511637"/>
            <a:ext cx="7556421" cy="2177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  <a:buFont typeface="Wingdings" pitchFamily="2" charset="2"/>
              <a:buChar char="Ø"/>
            </a:pPr>
            <a:r>
              <a:rPr lang="en-US" sz="1700" b="1" dirty="0" err="1" smtClean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ElectViz</a:t>
            </a:r>
            <a:r>
              <a:rPr lang="en-US" sz="1700" dirty="0" smtClean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is a comprehensive Power BI–based analytics project designed to transform this raw election data into actionable insights through interactive dashboards.</a:t>
            </a:r>
          </a:p>
          <a:p>
            <a:pPr>
              <a:lnSpc>
                <a:spcPts val="2850"/>
              </a:lnSpc>
              <a:buFont typeface="Wingdings" pitchFamily="2" charset="2"/>
              <a:buChar char="Ø"/>
            </a:pPr>
            <a:r>
              <a:rPr lang="en-US" sz="1700" dirty="0" smtClean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project analyzes seat performance, vote share distribution, demographic factors, candidate electability, historical trends, and winning factors.</a:t>
            </a:r>
          </a:p>
          <a:p>
            <a:pPr>
              <a:lnSpc>
                <a:spcPts val="2850"/>
              </a:lnSpc>
              <a:buFont typeface="Wingdings" pitchFamily="2" charset="2"/>
              <a:buChar char="Ø"/>
            </a:pPr>
            <a:r>
              <a:rPr lang="en-US" sz="1700" dirty="0" smtClean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Analysis is conducted across Indian elections from 2009 to 2021.</a:t>
            </a:r>
          </a:p>
        </p:txBody>
      </p:sp>
    </p:spTree>
  </p:cSld>
  <p:clrMapOvr>
    <a:masterClrMapping/>
  </p:clrMapOvr>
  <p:transition spd="med">
    <p:wipe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85100" y="629724"/>
            <a:ext cx="1540430" cy="419933"/>
          </a:xfrm>
          <a:prstGeom prst="roundRect">
            <a:avLst>
              <a:gd name="adj" fmla="val 17950"/>
            </a:avLst>
          </a:prstGeom>
          <a:solidFill>
            <a:srgbClr val="EBE2E0"/>
          </a:solidFill>
          <a:ln/>
        </p:spPr>
      </p:sp>
      <p:sp>
        <p:nvSpPr>
          <p:cNvPr id="3" name="Text 1"/>
          <p:cNvSpPr/>
          <p:nvPr/>
        </p:nvSpPr>
        <p:spPr>
          <a:xfrm>
            <a:off x="919642" y="696992"/>
            <a:ext cx="1271349" cy="2853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00"/>
              </a:lnSpc>
            </a:pPr>
            <a:r>
              <a:rPr lang="en-US" sz="14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ARCHITECTURE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785100" y="1138359"/>
            <a:ext cx="6486286" cy="7009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500"/>
              </a:lnSpc>
            </a:pPr>
            <a:r>
              <a:rPr lang="en-US" sz="44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System Design &amp; Workflow</a:t>
            </a:r>
            <a:endParaRPr lang="en-US" sz="4400" dirty="0"/>
          </a:p>
        </p:txBody>
      </p:sp>
      <p:sp>
        <p:nvSpPr>
          <p:cNvPr id="5" name="Text 3"/>
          <p:cNvSpPr/>
          <p:nvPr/>
        </p:nvSpPr>
        <p:spPr>
          <a:xfrm>
            <a:off x="785097" y="2172058"/>
            <a:ext cx="224314" cy="280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00"/>
              </a:lnSpc>
            </a:pPr>
            <a:r>
              <a:rPr lang="en-US" sz="1700" dirty="0">
                <a:solidFill>
                  <a:srgbClr val="443728"/>
                </a:solidFill>
                <a:latin typeface="Crimson Pro Light" pitchFamily="34" charset="0"/>
                <a:ea typeface="Crimson Pro Light" pitchFamily="34" charset="-122"/>
                <a:cs typeface="Crimson Pro Light" pitchFamily="34" charset="-120"/>
              </a:rPr>
              <a:t>01</a:t>
            </a:r>
            <a:endParaRPr lang="en-US" sz="1700" dirty="0"/>
          </a:p>
        </p:txBody>
      </p:sp>
      <p:sp>
        <p:nvSpPr>
          <p:cNvPr id="6" name="Shape 4"/>
          <p:cNvSpPr/>
          <p:nvPr/>
        </p:nvSpPr>
        <p:spPr>
          <a:xfrm>
            <a:off x="785098" y="2522815"/>
            <a:ext cx="4205526" cy="30480"/>
          </a:xfrm>
          <a:prstGeom prst="rect">
            <a:avLst/>
          </a:prstGeom>
          <a:solidFill>
            <a:srgbClr val="835E54"/>
          </a:solidFill>
          <a:ln/>
        </p:spPr>
      </p:sp>
      <p:sp>
        <p:nvSpPr>
          <p:cNvPr id="7" name="Text 5"/>
          <p:cNvSpPr/>
          <p:nvPr/>
        </p:nvSpPr>
        <p:spPr>
          <a:xfrm>
            <a:off x="785098" y="2695934"/>
            <a:ext cx="2804160" cy="3504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1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Data Collection</a:t>
            </a:r>
            <a:endParaRPr lang="en-US" sz="2100" dirty="0"/>
          </a:p>
        </p:txBody>
      </p:sp>
      <p:sp>
        <p:nvSpPr>
          <p:cNvPr id="8" name="Text 6"/>
          <p:cNvSpPr/>
          <p:nvPr/>
        </p:nvSpPr>
        <p:spPr>
          <a:xfrm>
            <a:off x="785098" y="3179447"/>
            <a:ext cx="4205526" cy="17841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00"/>
              </a:lnSpc>
            </a:pPr>
            <a:r>
              <a:rPr lang="en-US" sz="17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Historical </a:t>
            </a:r>
            <a:r>
              <a:rPr lang="en-US" sz="1700" dirty="0" smtClean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Indian State Level Assembly Constituencies </a:t>
            </a:r>
            <a:r>
              <a:rPr lang="en-US" sz="17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election datasets spanning 2009–2021, including candidate-level details, constituency demographics, </a:t>
            </a:r>
            <a:r>
              <a:rPr lang="en-US" sz="1700" dirty="0" smtClean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from </a:t>
            </a:r>
            <a:r>
              <a:rPr lang="en-US" sz="1700" b="1" dirty="0" err="1" smtClean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Kaggle</a:t>
            </a:r>
            <a:endParaRPr lang="en-US" sz="1700" b="1" dirty="0"/>
          </a:p>
        </p:txBody>
      </p:sp>
      <p:sp>
        <p:nvSpPr>
          <p:cNvPr id="9" name="Text 7"/>
          <p:cNvSpPr/>
          <p:nvPr/>
        </p:nvSpPr>
        <p:spPr>
          <a:xfrm>
            <a:off x="5212437" y="2172058"/>
            <a:ext cx="224314" cy="280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00"/>
              </a:lnSpc>
            </a:pPr>
            <a:r>
              <a:rPr lang="en-US" sz="1700" dirty="0">
                <a:solidFill>
                  <a:srgbClr val="443728"/>
                </a:solidFill>
                <a:latin typeface="Crimson Pro Light" pitchFamily="34" charset="0"/>
                <a:ea typeface="Crimson Pro Light" pitchFamily="34" charset="-122"/>
                <a:cs typeface="Crimson Pro Light" pitchFamily="34" charset="-120"/>
              </a:rPr>
              <a:t>02</a:t>
            </a:r>
            <a:endParaRPr lang="en-US" sz="1700" dirty="0"/>
          </a:p>
        </p:txBody>
      </p:sp>
      <p:sp>
        <p:nvSpPr>
          <p:cNvPr id="10" name="Shape 8"/>
          <p:cNvSpPr/>
          <p:nvPr/>
        </p:nvSpPr>
        <p:spPr>
          <a:xfrm>
            <a:off x="5212437" y="2522815"/>
            <a:ext cx="4205526" cy="30480"/>
          </a:xfrm>
          <a:prstGeom prst="rect">
            <a:avLst/>
          </a:prstGeom>
          <a:solidFill>
            <a:srgbClr val="835E54"/>
          </a:solidFill>
          <a:ln/>
        </p:spPr>
      </p:sp>
      <p:sp>
        <p:nvSpPr>
          <p:cNvPr id="11" name="Text 9"/>
          <p:cNvSpPr/>
          <p:nvPr/>
        </p:nvSpPr>
        <p:spPr>
          <a:xfrm>
            <a:off x="5212437" y="2695934"/>
            <a:ext cx="3901202" cy="3504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1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Data Cleaning &amp; Transformation</a:t>
            </a:r>
            <a:endParaRPr lang="en-US" sz="2100" dirty="0"/>
          </a:p>
        </p:txBody>
      </p:sp>
      <p:sp>
        <p:nvSpPr>
          <p:cNvPr id="12" name="Text 10"/>
          <p:cNvSpPr/>
          <p:nvPr/>
        </p:nvSpPr>
        <p:spPr>
          <a:xfrm>
            <a:off x="5212437" y="3179447"/>
            <a:ext cx="4205526" cy="17841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00"/>
              </a:lnSpc>
            </a:pPr>
            <a:r>
              <a:rPr lang="en-US" sz="17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Power Query processes for removing duplicates, handling missing values, standardizing party names, and creating calculated columns for age groups, margins, and contest types</a:t>
            </a:r>
            <a:endParaRPr lang="en-US" sz="1700" dirty="0"/>
          </a:p>
        </p:txBody>
      </p:sp>
      <p:sp>
        <p:nvSpPr>
          <p:cNvPr id="13" name="Text 11"/>
          <p:cNvSpPr/>
          <p:nvPr/>
        </p:nvSpPr>
        <p:spPr>
          <a:xfrm>
            <a:off x="9639776" y="2172058"/>
            <a:ext cx="224314" cy="280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00"/>
              </a:lnSpc>
            </a:pPr>
            <a:r>
              <a:rPr lang="en-US" sz="1700" dirty="0">
                <a:solidFill>
                  <a:srgbClr val="443728"/>
                </a:solidFill>
                <a:latin typeface="Crimson Pro Light" pitchFamily="34" charset="0"/>
                <a:ea typeface="Crimson Pro Light" pitchFamily="34" charset="-122"/>
                <a:cs typeface="Crimson Pro Light" pitchFamily="34" charset="-120"/>
              </a:rPr>
              <a:t>03</a:t>
            </a:r>
            <a:endParaRPr lang="en-US" sz="1700" dirty="0"/>
          </a:p>
        </p:txBody>
      </p:sp>
      <p:sp>
        <p:nvSpPr>
          <p:cNvPr id="14" name="Shape 12"/>
          <p:cNvSpPr/>
          <p:nvPr/>
        </p:nvSpPr>
        <p:spPr>
          <a:xfrm>
            <a:off x="9639776" y="2522815"/>
            <a:ext cx="4205526" cy="30480"/>
          </a:xfrm>
          <a:prstGeom prst="rect">
            <a:avLst/>
          </a:prstGeom>
          <a:solidFill>
            <a:srgbClr val="835E54"/>
          </a:solidFill>
          <a:ln/>
        </p:spPr>
      </p:sp>
      <p:sp>
        <p:nvSpPr>
          <p:cNvPr id="15" name="Text 13"/>
          <p:cNvSpPr/>
          <p:nvPr/>
        </p:nvSpPr>
        <p:spPr>
          <a:xfrm>
            <a:off x="9639776" y="2695934"/>
            <a:ext cx="2804160" cy="3504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1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Data Modeling</a:t>
            </a:r>
            <a:endParaRPr lang="en-US" sz="2100" dirty="0"/>
          </a:p>
        </p:txBody>
      </p:sp>
      <p:sp>
        <p:nvSpPr>
          <p:cNvPr id="16" name="Text 14"/>
          <p:cNvSpPr/>
          <p:nvPr/>
        </p:nvSpPr>
        <p:spPr>
          <a:xfrm>
            <a:off x="9639776" y="3179447"/>
            <a:ext cx="4205526" cy="14273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00"/>
              </a:lnSpc>
            </a:pPr>
            <a:r>
              <a:rPr lang="en-US" sz="17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Optimized star schema with relationships connecting Candidates, Constituencies, Parties, States, and Years for enhanced query performance</a:t>
            </a:r>
            <a:endParaRPr lang="en-US" sz="1700" dirty="0"/>
          </a:p>
        </p:txBody>
      </p:sp>
      <p:sp>
        <p:nvSpPr>
          <p:cNvPr id="17" name="Text 15"/>
          <p:cNvSpPr/>
          <p:nvPr/>
        </p:nvSpPr>
        <p:spPr>
          <a:xfrm>
            <a:off x="785097" y="5353645"/>
            <a:ext cx="224314" cy="280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00"/>
              </a:lnSpc>
            </a:pPr>
            <a:r>
              <a:rPr lang="en-US" sz="1700" dirty="0">
                <a:solidFill>
                  <a:srgbClr val="443728"/>
                </a:solidFill>
                <a:latin typeface="Crimson Pro Light" pitchFamily="34" charset="0"/>
                <a:ea typeface="Crimson Pro Light" pitchFamily="34" charset="-122"/>
                <a:cs typeface="Crimson Pro Light" pitchFamily="34" charset="-120"/>
              </a:rPr>
              <a:t>04</a:t>
            </a:r>
            <a:endParaRPr lang="en-US" sz="1700" dirty="0"/>
          </a:p>
        </p:txBody>
      </p:sp>
      <p:sp>
        <p:nvSpPr>
          <p:cNvPr id="18" name="Shape 16"/>
          <p:cNvSpPr/>
          <p:nvPr/>
        </p:nvSpPr>
        <p:spPr>
          <a:xfrm>
            <a:off x="785098" y="5704403"/>
            <a:ext cx="6419136" cy="30480"/>
          </a:xfrm>
          <a:prstGeom prst="rect">
            <a:avLst/>
          </a:prstGeom>
          <a:solidFill>
            <a:srgbClr val="835E54"/>
          </a:solidFill>
          <a:ln/>
        </p:spPr>
      </p:sp>
      <p:sp>
        <p:nvSpPr>
          <p:cNvPr id="19" name="Text 17"/>
          <p:cNvSpPr/>
          <p:nvPr/>
        </p:nvSpPr>
        <p:spPr>
          <a:xfrm>
            <a:off x="785099" y="5877523"/>
            <a:ext cx="2947510" cy="3504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1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Measures &amp; Calculations</a:t>
            </a:r>
            <a:endParaRPr lang="en-US" sz="2100" dirty="0"/>
          </a:p>
        </p:txBody>
      </p:sp>
      <p:sp>
        <p:nvSpPr>
          <p:cNvPr id="20" name="Text 18"/>
          <p:cNvSpPr/>
          <p:nvPr/>
        </p:nvSpPr>
        <p:spPr>
          <a:xfrm>
            <a:off x="785098" y="6361033"/>
            <a:ext cx="6419136" cy="7136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00"/>
              </a:lnSpc>
            </a:pPr>
            <a:r>
              <a:rPr lang="en-US" sz="17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DAX formulas computing Winning Margin %, Close Contest Rate, Vote Share %, Repeat Candidate Rate, and Seats Won %</a:t>
            </a:r>
            <a:endParaRPr lang="en-US" sz="1700" dirty="0"/>
          </a:p>
        </p:txBody>
      </p:sp>
      <p:sp>
        <p:nvSpPr>
          <p:cNvPr id="21" name="Text 19"/>
          <p:cNvSpPr/>
          <p:nvPr/>
        </p:nvSpPr>
        <p:spPr>
          <a:xfrm>
            <a:off x="7426048" y="5353645"/>
            <a:ext cx="224314" cy="280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00"/>
              </a:lnSpc>
            </a:pPr>
            <a:r>
              <a:rPr lang="en-US" sz="1700" dirty="0">
                <a:solidFill>
                  <a:srgbClr val="443728"/>
                </a:solidFill>
                <a:latin typeface="Crimson Pro Light" pitchFamily="34" charset="0"/>
                <a:ea typeface="Crimson Pro Light" pitchFamily="34" charset="-122"/>
                <a:cs typeface="Crimson Pro Light" pitchFamily="34" charset="-120"/>
              </a:rPr>
              <a:t>05</a:t>
            </a:r>
            <a:endParaRPr lang="en-US" sz="1700" dirty="0"/>
          </a:p>
        </p:txBody>
      </p:sp>
      <p:sp>
        <p:nvSpPr>
          <p:cNvPr id="22" name="Shape 20"/>
          <p:cNvSpPr/>
          <p:nvPr/>
        </p:nvSpPr>
        <p:spPr>
          <a:xfrm>
            <a:off x="7426048" y="5704403"/>
            <a:ext cx="6419254" cy="30480"/>
          </a:xfrm>
          <a:prstGeom prst="rect">
            <a:avLst/>
          </a:prstGeom>
          <a:solidFill>
            <a:srgbClr val="835E54"/>
          </a:solidFill>
          <a:ln/>
        </p:spPr>
      </p:sp>
      <p:sp>
        <p:nvSpPr>
          <p:cNvPr id="23" name="Text 21"/>
          <p:cNvSpPr/>
          <p:nvPr/>
        </p:nvSpPr>
        <p:spPr>
          <a:xfrm>
            <a:off x="7426050" y="5877523"/>
            <a:ext cx="2856786" cy="3504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1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Visualization &amp; Insights</a:t>
            </a:r>
            <a:endParaRPr lang="en-US" sz="2100" dirty="0"/>
          </a:p>
        </p:txBody>
      </p:sp>
      <p:sp>
        <p:nvSpPr>
          <p:cNvPr id="24" name="Text 22"/>
          <p:cNvSpPr/>
          <p:nvPr/>
        </p:nvSpPr>
        <p:spPr>
          <a:xfrm>
            <a:off x="7426048" y="6361033"/>
            <a:ext cx="6419254" cy="10704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00"/>
              </a:lnSpc>
            </a:pPr>
            <a:r>
              <a:rPr lang="en-US" sz="17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Interactive Power BI dashboards featuring dynamic slicers, drill-down capabilities, and cross-filtering for comprehensive analysis</a:t>
            </a:r>
            <a:endParaRPr lang="en-US" sz="1700" dirty="0"/>
          </a:p>
        </p:txBody>
      </p:sp>
    </p:spTree>
  </p:cSld>
  <p:clrMapOvr>
    <a:masterClrMapping/>
  </p:clrMapOvr>
  <p:transition spd="med">
    <p:cover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9811" y="999176"/>
            <a:ext cx="699694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550"/>
              </a:lnSpc>
            </a:pPr>
            <a:r>
              <a:rPr lang="en-US" sz="44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Data Transformation Process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793793" y="1934769"/>
            <a:ext cx="3544491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300"/>
              </a:lnSpc>
            </a:pPr>
            <a:r>
              <a:rPr lang="en-US" sz="27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Power Query Operations</a:t>
            </a:r>
            <a:endParaRPr lang="en-US" sz="2700" dirty="0"/>
          </a:p>
        </p:txBody>
      </p:sp>
      <p:sp>
        <p:nvSpPr>
          <p:cNvPr id="4" name="Text 2"/>
          <p:cNvSpPr/>
          <p:nvPr/>
        </p:nvSpPr>
        <p:spPr>
          <a:xfrm>
            <a:off x="793793" y="2586871"/>
            <a:ext cx="6244709" cy="25404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866" indent="-342866">
              <a:lnSpc>
                <a:spcPts val="2850"/>
              </a:lnSpc>
              <a:buSzPct val="100000"/>
              <a:buChar char="•"/>
            </a:pPr>
            <a:r>
              <a:rPr lang="en-US" sz="17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Automated duplicate removal across multiple data sources</a:t>
            </a:r>
            <a:endParaRPr lang="en-US" sz="1700" dirty="0"/>
          </a:p>
          <a:p>
            <a:pPr marL="342866" indent="-342866">
              <a:lnSpc>
                <a:spcPts val="2850"/>
              </a:lnSpc>
              <a:buSzPct val="100000"/>
              <a:buChar char="•"/>
            </a:pPr>
            <a:r>
              <a:rPr lang="en-US" sz="17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Intelligent handling of missing values using contextual imputation</a:t>
            </a:r>
            <a:endParaRPr lang="en-US" sz="1700" dirty="0"/>
          </a:p>
          <a:p>
            <a:pPr marL="342866" indent="-342866">
              <a:lnSpc>
                <a:spcPts val="2850"/>
              </a:lnSpc>
              <a:buSzPct val="100000"/>
              <a:buChar char="•"/>
            </a:pPr>
            <a:r>
              <a:rPr lang="en-US" sz="17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Standardization of party nomenclature across election years</a:t>
            </a:r>
            <a:endParaRPr lang="en-US" sz="1700" dirty="0"/>
          </a:p>
          <a:p>
            <a:pPr marL="342866" indent="-342866">
              <a:lnSpc>
                <a:spcPts val="2850"/>
              </a:lnSpc>
              <a:buSzPct val="100000"/>
              <a:buChar char="•"/>
            </a:pPr>
            <a:r>
              <a:rPr lang="en-US" sz="17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Creation of derived attributes for enhanced analysis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793790" y="5354159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300"/>
              </a:lnSpc>
            </a:pPr>
            <a:r>
              <a:rPr lang="en-US" sz="27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Calculated Dimensions</a:t>
            </a:r>
            <a:endParaRPr lang="en-US" sz="2700" dirty="0"/>
          </a:p>
        </p:txBody>
      </p:sp>
      <p:sp>
        <p:nvSpPr>
          <p:cNvPr id="6" name="Text 4"/>
          <p:cNvSpPr/>
          <p:nvPr/>
        </p:nvSpPr>
        <p:spPr>
          <a:xfrm>
            <a:off x="793793" y="6006262"/>
            <a:ext cx="6244709" cy="10887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866" indent="-342866">
              <a:lnSpc>
                <a:spcPts val="2850"/>
              </a:lnSpc>
              <a:buSzPct val="100000"/>
              <a:buChar char="•"/>
            </a:pPr>
            <a:r>
              <a:rPr lang="en-US" sz="17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Age group categorization for demographic insights</a:t>
            </a:r>
            <a:endParaRPr lang="en-US" sz="1700" dirty="0"/>
          </a:p>
          <a:p>
            <a:pPr marL="342866" indent="-342866">
              <a:lnSpc>
                <a:spcPts val="2850"/>
              </a:lnSpc>
              <a:buSzPct val="100000"/>
              <a:buChar char="•"/>
            </a:pPr>
            <a:r>
              <a:rPr lang="en-US" sz="17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Victory margin classifications</a:t>
            </a:r>
            <a:endParaRPr lang="en-US" sz="1700" dirty="0"/>
          </a:p>
          <a:p>
            <a:pPr marL="342866" indent="-342866">
              <a:lnSpc>
                <a:spcPts val="2850"/>
              </a:lnSpc>
              <a:buSzPct val="100000"/>
              <a:buChar char="•"/>
            </a:pPr>
            <a:r>
              <a:rPr lang="en-US" sz="17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Contest type indicators (competitive vs. safe seats)</a:t>
            </a:r>
            <a:endParaRPr lang="en-US" sz="1700" dirty="0"/>
          </a:p>
        </p:txBody>
      </p:sp>
      <p:sp>
        <p:nvSpPr>
          <p:cNvPr id="7" name="Shape 5"/>
          <p:cNvSpPr/>
          <p:nvPr/>
        </p:nvSpPr>
        <p:spPr>
          <a:xfrm>
            <a:off x="7436168" y="1707955"/>
            <a:ext cx="6571418" cy="5862637"/>
          </a:xfrm>
          <a:prstGeom prst="roundRect">
            <a:avLst>
              <a:gd name="adj" fmla="val 2786"/>
            </a:avLst>
          </a:prstGeom>
          <a:solidFill>
            <a:srgbClr val="84C1FA"/>
          </a:solidFill>
          <a:ln/>
        </p:spPr>
      </p:sp>
      <p:sp>
        <p:nvSpPr>
          <p:cNvPr id="8" name="Text 6"/>
          <p:cNvSpPr/>
          <p:nvPr/>
        </p:nvSpPr>
        <p:spPr>
          <a:xfrm>
            <a:off x="7662982" y="1934769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300"/>
              </a:lnSpc>
            </a:pPr>
            <a:r>
              <a:rPr lang="en-US" sz="27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Data Quality Metrics</a:t>
            </a:r>
            <a:endParaRPr lang="en-US" sz="2700" dirty="0"/>
          </a:p>
        </p:txBody>
      </p:sp>
      <p:sp>
        <p:nvSpPr>
          <p:cNvPr id="9" name="Text 7"/>
          <p:cNvSpPr/>
          <p:nvPr/>
        </p:nvSpPr>
        <p:spPr>
          <a:xfrm>
            <a:off x="7662982" y="2586873"/>
            <a:ext cx="611778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transformation process ensures data integrity through systematic validation and cleansing procedures, resulting in a unified dataset ready for comprehensive electoral analysis.</a:t>
            </a:r>
            <a:endParaRPr lang="en-US" sz="1700" dirty="0"/>
          </a:p>
        </p:txBody>
      </p:sp>
      <p:sp>
        <p:nvSpPr>
          <p:cNvPr id="10" name="Text 8"/>
          <p:cNvSpPr/>
          <p:nvPr/>
        </p:nvSpPr>
        <p:spPr>
          <a:xfrm>
            <a:off x="7662982" y="4242554"/>
            <a:ext cx="6117789" cy="7258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00" b="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Key Achievement:</a:t>
            </a:r>
            <a:r>
              <a:rPr lang="en-US" sz="17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Successfully standardized data from multiple sources spanning 12+ years of election history.</a:t>
            </a:r>
            <a:endParaRPr lang="en-US" sz="1700" dirty="0"/>
          </a:p>
        </p:txBody>
      </p:sp>
    </p:spTree>
  </p:cSld>
  <p:clrMapOvr>
    <a:masterClrMapping/>
  </p:clrMapOvr>
  <p:transition spd="med">
    <p:cover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2" y="1372197"/>
            <a:ext cx="584977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550"/>
              </a:lnSpc>
            </a:pPr>
            <a:r>
              <a:rPr lang="en-US" sz="4400" b="1" dirty="0" smtClean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Key Insights Discovered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793793" y="2534606"/>
            <a:ext cx="3090506" cy="2773799"/>
          </a:xfrm>
          <a:prstGeom prst="roundRect">
            <a:avLst>
              <a:gd name="adj" fmla="val 3435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028224" y="2769039"/>
            <a:ext cx="2621637" cy="4904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1800" b="1" dirty="0" smtClean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</a:rPr>
              <a:t>Vote Share Vs Seat Wins</a:t>
            </a:r>
            <a:endParaRPr lang="en-US" sz="1800" dirty="0"/>
          </a:p>
        </p:txBody>
      </p:sp>
      <p:sp>
        <p:nvSpPr>
          <p:cNvPr id="6" name="Shape 4"/>
          <p:cNvSpPr/>
          <p:nvPr/>
        </p:nvSpPr>
        <p:spPr>
          <a:xfrm>
            <a:off x="4111109" y="2534606"/>
            <a:ext cx="3090624" cy="2773799"/>
          </a:xfrm>
          <a:prstGeom prst="roundRect">
            <a:avLst>
              <a:gd name="adj" fmla="val 3435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4345542" y="2769039"/>
            <a:ext cx="262175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1800" b="1" dirty="0" smtClean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Geographical Influence</a:t>
            </a:r>
            <a:endParaRPr lang="en-US" sz="1800" dirty="0"/>
          </a:p>
        </p:txBody>
      </p:sp>
      <p:sp>
        <p:nvSpPr>
          <p:cNvPr id="8" name="Text 6"/>
          <p:cNvSpPr/>
          <p:nvPr/>
        </p:nvSpPr>
        <p:spPr>
          <a:xfrm>
            <a:off x="4345542" y="3259456"/>
            <a:ext cx="262175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sz="1800" dirty="0" smtClean="0">
                <a:latin typeface="Open Sans" pitchFamily="34" charset="0"/>
                <a:ea typeface="Open Sans" pitchFamily="34" charset="0"/>
                <a:cs typeface="Open Sans" pitchFamily="34" charset="0"/>
              </a:rPr>
              <a:t>Geographical distribution of votes and constituency-level margins are critical determinants of election outcomes.</a:t>
            </a:r>
            <a:endParaRPr lang="en-US" sz="1800" dirty="0"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9" name="Shape 7"/>
          <p:cNvSpPr/>
          <p:nvPr/>
        </p:nvSpPr>
        <p:spPr>
          <a:xfrm>
            <a:off x="7428549" y="2534606"/>
            <a:ext cx="3090624" cy="2773799"/>
          </a:xfrm>
          <a:prstGeom prst="roundRect">
            <a:avLst>
              <a:gd name="adj" fmla="val 3435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7662982" y="2769039"/>
            <a:ext cx="262175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1800" b="1" dirty="0" smtClean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Middle-Aged Dominance</a:t>
            </a:r>
            <a:endParaRPr lang="en-US" sz="1800" dirty="0"/>
          </a:p>
        </p:txBody>
      </p:sp>
      <p:sp>
        <p:nvSpPr>
          <p:cNvPr id="11" name="Text 9"/>
          <p:cNvSpPr/>
          <p:nvPr/>
        </p:nvSpPr>
        <p:spPr>
          <a:xfrm>
            <a:off x="7662982" y="3259455"/>
            <a:ext cx="262175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sz="1800" dirty="0" smtClean="0">
                <a:latin typeface="Open Sans" pitchFamily="34" charset="0"/>
                <a:ea typeface="Open Sans" pitchFamily="34" charset="0"/>
                <a:cs typeface="Open Sans" pitchFamily="34" charset="0"/>
              </a:rPr>
              <a:t>Middle-aged candidates consistently dominate seat victories, indicating a preference for seasoned leadership among voters.</a:t>
            </a:r>
            <a:endParaRPr lang="en-US" sz="1800" dirty="0"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12" name="Shape 10"/>
          <p:cNvSpPr/>
          <p:nvPr/>
        </p:nvSpPr>
        <p:spPr>
          <a:xfrm>
            <a:off x="10745985" y="2534607"/>
            <a:ext cx="3090625" cy="2773798"/>
          </a:xfrm>
          <a:prstGeom prst="roundRect">
            <a:avLst>
              <a:gd name="adj" fmla="val 3435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10745987" y="2769039"/>
            <a:ext cx="3090624" cy="6391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2750"/>
              </a:lnSpc>
            </a:pPr>
            <a:r>
              <a:rPr lang="en-US" sz="18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Repeat Candidate </a:t>
            </a:r>
            <a:r>
              <a:rPr lang="en-US" sz="1800" b="1" dirty="0" smtClean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Success</a:t>
            </a:r>
            <a:endParaRPr lang="en-US" sz="1800" dirty="0"/>
          </a:p>
        </p:txBody>
      </p:sp>
      <p:sp>
        <p:nvSpPr>
          <p:cNvPr id="14" name="Text 12"/>
          <p:cNvSpPr/>
          <p:nvPr/>
        </p:nvSpPr>
        <p:spPr>
          <a:xfrm>
            <a:off x="10980419" y="3208132"/>
            <a:ext cx="2621757" cy="11400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sz="1800" dirty="0" smtClean="0">
                <a:latin typeface="Open Sans" pitchFamily="34" charset="0"/>
                <a:ea typeface="Open Sans" pitchFamily="34" charset="0"/>
                <a:cs typeface="Open Sans" pitchFamily="34" charset="0"/>
              </a:rPr>
              <a:t>Candidates who contest multiple elections demonstrate a significantly higher probability of winning, suggesting experience and recognition are key.</a:t>
            </a:r>
            <a:endParaRPr lang="en-US" sz="1800" dirty="0"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15" name="Shape 13"/>
          <p:cNvSpPr/>
          <p:nvPr/>
        </p:nvSpPr>
        <p:spPr>
          <a:xfrm>
            <a:off x="793793" y="5535217"/>
            <a:ext cx="13658477" cy="1322189"/>
          </a:xfrm>
          <a:prstGeom prst="roundRect">
            <a:avLst>
              <a:gd name="adj" fmla="val 7205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1028224" y="576965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1800" b="1" dirty="0" smtClean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Increasing Competition</a:t>
            </a:r>
            <a:endParaRPr lang="en-US" sz="1800" dirty="0"/>
          </a:p>
        </p:txBody>
      </p:sp>
      <p:sp>
        <p:nvSpPr>
          <p:cNvPr id="17" name="Text 15"/>
          <p:cNvSpPr/>
          <p:nvPr/>
        </p:nvSpPr>
        <p:spPr>
          <a:xfrm>
            <a:off x="1028226" y="6260071"/>
            <a:ext cx="1257395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en-US" sz="1800" dirty="0" smtClean="0">
                <a:latin typeface="Open Sans" pitchFamily="34" charset="0"/>
                <a:ea typeface="Open Sans" pitchFamily="34" charset="0"/>
                <a:cs typeface="Open Sans" pitchFamily="34" charset="0"/>
              </a:rPr>
              <a:t>Elections across India are becoming increasingly competitive over time, with narrower victory margins in many constituencies.</a:t>
            </a:r>
            <a:endParaRPr lang="en-US" sz="1800" dirty="0"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14337" name="Rectangle 1"/>
          <p:cNvSpPr>
            <a:spLocks noChangeArrowheads="1"/>
          </p:cNvSpPr>
          <p:nvPr/>
        </p:nvSpPr>
        <p:spPr bwMode="auto">
          <a:xfrm>
            <a:off x="1007386" y="3254174"/>
            <a:ext cx="2856073" cy="16619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7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Open Sans" pitchFamily="34" charset="0"/>
                <a:ea typeface="Open Sans" pitchFamily="34" charset="0"/>
                <a:cs typeface="Open Sans" pitchFamily="34" charset="0"/>
              </a:rPr>
              <a:t>Direct vote share does not always translate into proportional seat victories, highlighting the impact of electoral system mechanics.</a:t>
            </a:r>
          </a:p>
        </p:txBody>
      </p:sp>
    </p:spTree>
  </p:cSld>
  <p:clrMapOvr>
    <a:masterClrMapping/>
  </p:clrMapOvr>
  <p:transition spd="med">
    <p:cover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101691" y="78425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550"/>
              </a:lnSpc>
            </a:pPr>
            <a:r>
              <a:rPr lang="en-US" sz="44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Dashboard Screenshots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793793" y="4333043"/>
            <a:ext cx="13042821" cy="7258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endParaRPr lang="en-US" sz="17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33573" y="1493035"/>
            <a:ext cx="5791026" cy="31228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837375" y="1493035"/>
            <a:ext cx="5993147" cy="31228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33573" y="4826000"/>
            <a:ext cx="5791026" cy="322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772281" y="4774130"/>
            <a:ext cx="6058241" cy="32776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>
    <p:split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3" y="106801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550"/>
              </a:lnSpc>
            </a:pPr>
            <a:r>
              <a:rPr lang="en-US" sz="44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Dashboard Screenshots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793793" y="4333043"/>
            <a:ext cx="13042821" cy="7258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endParaRPr lang="en-US" sz="17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17601" y="1776790"/>
            <a:ext cx="5259118" cy="29349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885821" y="1776789"/>
            <a:ext cx="5207837" cy="29349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796913" y="4854704"/>
            <a:ext cx="5771416" cy="32394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>
    <p:split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239860" y="990600"/>
            <a:ext cx="5279589" cy="659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150"/>
              </a:lnSpc>
            </a:pPr>
            <a:r>
              <a:rPr lang="en-US" sz="41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Future Enhancements</a:t>
            </a:r>
            <a:endParaRPr lang="en-US" sz="4100" dirty="0"/>
          </a:p>
        </p:txBody>
      </p:sp>
      <p:sp>
        <p:nvSpPr>
          <p:cNvPr id="3" name="Shape 1"/>
          <p:cNvSpPr/>
          <p:nvPr/>
        </p:nvSpPr>
        <p:spPr>
          <a:xfrm>
            <a:off x="739141" y="2189678"/>
            <a:ext cx="3140512" cy="3170753"/>
          </a:xfrm>
          <a:prstGeom prst="roundRect">
            <a:avLst>
              <a:gd name="adj" fmla="val 3494"/>
            </a:avLst>
          </a:prstGeom>
          <a:solidFill>
            <a:srgbClr val="FFFCFA"/>
          </a:solidFill>
          <a:ln/>
        </p:spPr>
      </p:sp>
      <p:sp>
        <p:nvSpPr>
          <p:cNvPr id="4" name="Shape 2"/>
          <p:cNvSpPr/>
          <p:nvPr/>
        </p:nvSpPr>
        <p:spPr>
          <a:xfrm>
            <a:off x="739141" y="2166818"/>
            <a:ext cx="3140512" cy="91440"/>
          </a:xfrm>
          <a:prstGeom prst="roundRect">
            <a:avLst>
              <a:gd name="adj" fmla="val 97001"/>
            </a:avLst>
          </a:prstGeom>
          <a:solidFill>
            <a:srgbClr val="835E54"/>
          </a:solidFill>
          <a:ln/>
        </p:spPr>
      </p:sp>
      <p:sp>
        <p:nvSpPr>
          <p:cNvPr id="5" name="Shape 3"/>
          <p:cNvSpPr/>
          <p:nvPr/>
        </p:nvSpPr>
        <p:spPr>
          <a:xfrm>
            <a:off x="1992571" y="1872972"/>
            <a:ext cx="633533" cy="633532"/>
          </a:xfrm>
          <a:prstGeom prst="roundRect">
            <a:avLst>
              <a:gd name="adj" fmla="val 144334"/>
            </a:avLst>
          </a:prstGeom>
          <a:solidFill>
            <a:srgbClr val="835E54"/>
          </a:solidFill>
          <a:ln/>
        </p:spPr>
      </p:sp>
      <p:sp>
        <p:nvSpPr>
          <p:cNvPr id="6" name="Text 4"/>
          <p:cNvSpPr/>
          <p:nvPr/>
        </p:nvSpPr>
        <p:spPr>
          <a:xfrm>
            <a:off x="2182598" y="2031325"/>
            <a:ext cx="253365" cy="316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050"/>
              </a:lnSpc>
            </a:pPr>
            <a:r>
              <a:rPr lang="en-US" sz="2000" b="1" dirty="0">
                <a:solidFill>
                  <a:srgbClr val="FFFFFF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1</a:t>
            </a:r>
            <a:endParaRPr lang="en-US" sz="2000" dirty="0"/>
          </a:p>
        </p:txBody>
      </p:sp>
      <p:sp>
        <p:nvSpPr>
          <p:cNvPr id="7" name="Text 5"/>
          <p:cNvSpPr/>
          <p:nvPr/>
        </p:nvSpPr>
        <p:spPr>
          <a:xfrm>
            <a:off x="973099" y="2717602"/>
            <a:ext cx="2639734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550"/>
              </a:lnSpc>
            </a:pPr>
            <a:r>
              <a:rPr lang="en-US" sz="20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Predictive Modeling</a:t>
            </a:r>
            <a:endParaRPr lang="en-US" sz="2000" dirty="0"/>
          </a:p>
        </p:txBody>
      </p:sp>
      <p:sp>
        <p:nvSpPr>
          <p:cNvPr id="8" name="Text 6"/>
          <p:cNvSpPr/>
          <p:nvPr/>
        </p:nvSpPr>
        <p:spPr>
          <a:xfrm>
            <a:off x="973100" y="3165398"/>
            <a:ext cx="2672597" cy="16311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550"/>
              </a:lnSpc>
            </a:pPr>
            <a:r>
              <a:rPr lang="en-US" sz="17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Machine learning algorithms for seat forecasting based on historical trends and current indicators</a:t>
            </a:r>
            <a:endParaRPr lang="en-US" sz="1700" dirty="0"/>
          </a:p>
        </p:txBody>
      </p:sp>
      <p:sp>
        <p:nvSpPr>
          <p:cNvPr id="9" name="Shape 7"/>
          <p:cNvSpPr/>
          <p:nvPr/>
        </p:nvSpPr>
        <p:spPr>
          <a:xfrm>
            <a:off x="4076226" y="2189678"/>
            <a:ext cx="3140630" cy="3170753"/>
          </a:xfrm>
          <a:prstGeom prst="roundRect">
            <a:avLst>
              <a:gd name="adj" fmla="val 3494"/>
            </a:avLst>
          </a:prstGeom>
          <a:solidFill>
            <a:srgbClr val="FFFCFA"/>
          </a:solidFill>
          <a:ln>
            <a:noFill/>
          </a:ln>
        </p:spPr>
      </p:sp>
      <p:sp>
        <p:nvSpPr>
          <p:cNvPr id="10" name="Shape 8"/>
          <p:cNvSpPr/>
          <p:nvPr/>
        </p:nvSpPr>
        <p:spPr>
          <a:xfrm>
            <a:off x="4076226" y="2166818"/>
            <a:ext cx="3140630" cy="91440"/>
          </a:xfrm>
          <a:prstGeom prst="roundRect">
            <a:avLst>
              <a:gd name="adj" fmla="val 97001"/>
            </a:avLst>
          </a:prstGeom>
          <a:solidFill>
            <a:srgbClr val="835E54"/>
          </a:solidFill>
          <a:ln/>
        </p:spPr>
      </p:sp>
      <p:sp>
        <p:nvSpPr>
          <p:cNvPr id="11" name="Shape 9"/>
          <p:cNvSpPr/>
          <p:nvPr/>
        </p:nvSpPr>
        <p:spPr>
          <a:xfrm>
            <a:off x="5329774" y="1872972"/>
            <a:ext cx="633533" cy="633532"/>
          </a:xfrm>
          <a:prstGeom prst="roundRect">
            <a:avLst>
              <a:gd name="adj" fmla="val 144334"/>
            </a:avLst>
          </a:prstGeom>
          <a:solidFill>
            <a:srgbClr val="835E54"/>
          </a:solidFill>
          <a:ln/>
        </p:spPr>
      </p:sp>
      <p:sp>
        <p:nvSpPr>
          <p:cNvPr id="12" name="Text 10"/>
          <p:cNvSpPr/>
          <p:nvPr/>
        </p:nvSpPr>
        <p:spPr>
          <a:xfrm>
            <a:off x="5519801" y="2031325"/>
            <a:ext cx="253365" cy="316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050"/>
              </a:lnSpc>
            </a:pPr>
            <a:r>
              <a:rPr lang="en-US" sz="2000" b="1" dirty="0">
                <a:solidFill>
                  <a:srgbClr val="FFFFFF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2</a:t>
            </a:r>
            <a:endParaRPr lang="en-US" sz="2000" dirty="0"/>
          </a:p>
        </p:txBody>
      </p:sp>
      <p:sp>
        <p:nvSpPr>
          <p:cNvPr id="13" name="Text 11"/>
          <p:cNvSpPr/>
          <p:nvPr/>
        </p:nvSpPr>
        <p:spPr>
          <a:xfrm>
            <a:off x="4310185" y="2717602"/>
            <a:ext cx="2672715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550"/>
              </a:lnSpc>
            </a:pPr>
            <a:r>
              <a:rPr lang="en-US" sz="20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Enhanced Demographics</a:t>
            </a:r>
            <a:endParaRPr lang="en-US" sz="2000" dirty="0"/>
          </a:p>
        </p:txBody>
      </p:sp>
      <p:sp>
        <p:nvSpPr>
          <p:cNvPr id="14" name="Text 12"/>
          <p:cNvSpPr/>
          <p:nvPr/>
        </p:nvSpPr>
        <p:spPr>
          <a:xfrm>
            <a:off x="4310185" y="3495320"/>
            <a:ext cx="2672715" cy="16311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550"/>
              </a:lnSpc>
            </a:pPr>
            <a:r>
              <a:rPr lang="en-US" sz="17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Integration of voter demographics including income levels, education, and rural-urban distribution patterns</a:t>
            </a:r>
            <a:endParaRPr lang="en-US" sz="1700" dirty="0"/>
          </a:p>
        </p:txBody>
      </p:sp>
      <p:sp>
        <p:nvSpPr>
          <p:cNvPr id="15" name="Shape 13"/>
          <p:cNvSpPr/>
          <p:nvPr/>
        </p:nvSpPr>
        <p:spPr>
          <a:xfrm>
            <a:off x="7413427" y="2189678"/>
            <a:ext cx="3140630" cy="3170753"/>
          </a:xfrm>
          <a:prstGeom prst="roundRect">
            <a:avLst>
              <a:gd name="adj" fmla="val 3494"/>
            </a:avLst>
          </a:prstGeom>
          <a:solidFill>
            <a:srgbClr val="FFFCFA"/>
          </a:solidFill>
          <a:ln/>
        </p:spPr>
      </p:sp>
      <p:sp>
        <p:nvSpPr>
          <p:cNvPr id="16" name="Shape 14"/>
          <p:cNvSpPr/>
          <p:nvPr/>
        </p:nvSpPr>
        <p:spPr>
          <a:xfrm>
            <a:off x="7413427" y="2166818"/>
            <a:ext cx="3140630" cy="91440"/>
          </a:xfrm>
          <a:prstGeom prst="roundRect">
            <a:avLst>
              <a:gd name="adj" fmla="val 97001"/>
            </a:avLst>
          </a:prstGeom>
          <a:solidFill>
            <a:srgbClr val="835E54"/>
          </a:solidFill>
          <a:ln/>
        </p:spPr>
      </p:sp>
      <p:sp>
        <p:nvSpPr>
          <p:cNvPr id="17" name="Shape 15"/>
          <p:cNvSpPr/>
          <p:nvPr/>
        </p:nvSpPr>
        <p:spPr>
          <a:xfrm>
            <a:off x="8666976" y="1872972"/>
            <a:ext cx="633533" cy="633532"/>
          </a:xfrm>
          <a:prstGeom prst="roundRect">
            <a:avLst>
              <a:gd name="adj" fmla="val 144334"/>
            </a:avLst>
          </a:prstGeom>
          <a:solidFill>
            <a:srgbClr val="835E54"/>
          </a:solidFill>
          <a:ln/>
        </p:spPr>
      </p:sp>
      <p:sp>
        <p:nvSpPr>
          <p:cNvPr id="18" name="Text 16"/>
          <p:cNvSpPr/>
          <p:nvPr/>
        </p:nvSpPr>
        <p:spPr>
          <a:xfrm>
            <a:off x="8857002" y="2031325"/>
            <a:ext cx="253365" cy="316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050"/>
              </a:lnSpc>
            </a:pPr>
            <a:r>
              <a:rPr lang="en-US" sz="2000" b="1" dirty="0">
                <a:solidFill>
                  <a:srgbClr val="FFFFFF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3</a:t>
            </a:r>
            <a:endParaRPr lang="en-US" sz="2000" dirty="0"/>
          </a:p>
        </p:txBody>
      </p:sp>
      <p:sp>
        <p:nvSpPr>
          <p:cNvPr id="19" name="Text 17"/>
          <p:cNvSpPr/>
          <p:nvPr/>
        </p:nvSpPr>
        <p:spPr>
          <a:xfrm>
            <a:off x="7647387" y="2717602"/>
            <a:ext cx="2672715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550"/>
              </a:lnSpc>
            </a:pPr>
            <a:r>
              <a:rPr lang="en-US" sz="20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Real-Time Data Integration</a:t>
            </a:r>
            <a:endParaRPr lang="en-US" sz="2000" dirty="0"/>
          </a:p>
        </p:txBody>
      </p:sp>
      <p:sp>
        <p:nvSpPr>
          <p:cNvPr id="20" name="Text 18"/>
          <p:cNvSpPr/>
          <p:nvPr/>
        </p:nvSpPr>
        <p:spPr>
          <a:xfrm>
            <a:off x="7647387" y="3495318"/>
            <a:ext cx="2672715" cy="13049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550"/>
              </a:lnSpc>
            </a:pPr>
            <a:r>
              <a:rPr lang="en-US" sz="17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Live election data APIs for up-to-the-minute results and trend analysis during active elections</a:t>
            </a:r>
            <a:endParaRPr lang="en-US" sz="1700" dirty="0"/>
          </a:p>
        </p:txBody>
      </p:sp>
      <p:sp>
        <p:nvSpPr>
          <p:cNvPr id="21" name="Shape 19"/>
          <p:cNvSpPr/>
          <p:nvPr/>
        </p:nvSpPr>
        <p:spPr>
          <a:xfrm>
            <a:off x="10750631" y="2189678"/>
            <a:ext cx="3140630" cy="3170753"/>
          </a:xfrm>
          <a:prstGeom prst="roundRect">
            <a:avLst>
              <a:gd name="adj" fmla="val 3494"/>
            </a:avLst>
          </a:prstGeom>
          <a:solidFill>
            <a:srgbClr val="FFFCFA"/>
          </a:solidFill>
          <a:ln/>
        </p:spPr>
      </p:sp>
      <p:sp>
        <p:nvSpPr>
          <p:cNvPr id="22" name="Shape 20"/>
          <p:cNvSpPr/>
          <p:nvPr/>
        </p:nvSpPr>
        <p:spPr>
          <a:xfrm>
            <a:off x="10750631" y="2166818"/>
            <a:ext cx="3140630" cy="91440"/>
          </a:xfrm>
          <a:prstGeom prst="roundRect">
            <a:avLst>
              <a:gd name="adj" fmla="val 97001"/>
            </a:avLst>
          </a:prstGeom>
          <a:solidFill>
            <a:srgbClr val="835E54"/>
          </a:solidFill>
          <a:ln/>
        </p:spPr>
      </p:sp>
      <p:sp>
        <p:nvSpPr>
          <p:cNvPr id="23" name="Shape 21"/>
          <p:cNvSpPr/>
          <p:nvPr/>
        </p:nvSpPr>
        <p:spPr>
          <a:xfrm>
            <a:off x="12004179" y="1872972"/>
            <a:ext cx="633533" cy="633532"/>
          </a:xfrm>
          <a:prstGeom prst="roundRect">
            <a:avLst>
              <a:gd name="adj" fmla="val 144334"/>
            </a:avLst>
          </a:prstGeom>
          <a:solidFill>
            <a:srgbClr val="835E54"/>
          </a:solidFill>
          <a:ln/>
        </p:spPr>
      </p:sp>
      <p:sp>
        <p:nvSpPr>
          <p:cNvPr id="24" name="Text 22"/>
          <p:cNvSpPr/>
          <p:nvPr/>
        </p:nvSpPr>
        <p:spPr>
          <a:xfrm>
            <a:off x="12194206" y="2031325"/>
            <a:ext cx="253365" cy="316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050"/>
              </a:lnSpc>
            </a:pPr>
            <a:r>
              <a:rPr lang="en-US" sz="2000" b="1" dirty="0">
                <a:solidFill>
                  <a:srgbClr val="FFFFFF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4</a:t>
            </a:r>
            <a:endParaRPr lang="en-US" sz="2000" dirty="0"/>
          </a:p>
        </p:txBody>
      </p:sp>
      <p:sp>
        <p:nvSpPr>
          <p:cNvPr id="25" name="Text 23"/>
          <p:cNvSpPr/>
          <p:nvPr/>
        </p:nvSpPr>
        <p:spPr>
          <a:xfrm>
            <a:off x="10984590" y="2717602"/>
            <a:ext cx="2672715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550"/>
              </a:lnSpc>
            </a:pPr>
            <a:r>
              <a:rPr lang="en-US" sz="20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Constituency Drill-Through</a:t>
            </a:r>
            <a:endParaRPr lang="en-US" sz="2000" dirty="0"/>
          </a:p>
        </p:txBody>
      </p:sp>
      <p:sp>
        <p:nvSpPr>
          <p:cNvPr id="26" name="Text 24"/>
          <p:cNvSpPr/>
          <p:nvPr/>
        </p:nvSpPr>
        <p:spPr>
          <a:xfrm>
            <a:off x="10984590" y="3495318"/>
            <a:ext cx="2672715" cy="13049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550"/>
              </a:lnSpc>
            </a:pPr>
            <a:r>
              <a:rPr lang="en-US" sz="17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Dedicated pages for deep-dive analysis of individual constituencies with historical comparisons</a:t>
            </a:r>
            <a:endParaRPr lang="en-US" sz="1700" dirty="0"/>
          </a:p>
        </p:txBody>
      </p:sp>
      <p:sp>
        <p:nvSpPr>
          <p:cNvPr id="27" name="Shape 25"/>
          <p:cNvSpPr/>
          <p:nvPr/>
        </p:nvSpPr>
        <p:spPr>
          <a:xfrm>
            <a:off x="739141" y="5942290"/>
            <a:ext cx="13152122" cy="1708190"/>
          </a:xfrm>
          <a:prstGeom prst="roundRect">
            <a:avLst>
              <a:gd name="adj" fmla="val 7144"/>
            </a:avLst>
          </a:prstGeom>
          <a:solidFill>
            <a:srgbClr val="FFFCFA"/>
          </a:solidFill>
          <a:ln/>
        </p:spPr>
      </p:sp>
      <p:sp>
        <p:nvSpPr>
          <p:cNvPr id="28" name="Shape 26"/>
          <p:cNvSpPr/>
          <p:nvPr/>
        </p:nvSpPr>
        <p:spPr>
          <a:xfrm>
            <a:off x="739143" y="5850850"/>
            <a:ext cx="13152120" cy="91440"/>
          </a:xfrm>
          <a:prstGeom prst="roundRect">
            <a:avLst>
              <a:gd name="adj" fmla="val 97001"/>
            </a:avLst>
          </a:prstGeom>
          <a:solidFill>
            <a:srgbClr val="835E54"/>
          </a:solidFill>
          <a:ln/>
        </p:spPr>
      </p:sp>
      <p:sp>
        <p:nvSpPr>
          <p:cNvPr id="29" name="Shape 27"/>
          <p:cNvSpPr/>
          <p:nvPr/>
        </p:nvSpPr>
        <p:spPr>
          <a:xfrm>
            <a:off x="6998435" y="5557006"/>
            <a:ext cx="633533" cy="633532"/>
          </a:xfrm>
          <a:prstGeom prst="roundRect">
            <a:avLst>
              <a:gd name="adj" fmla="val 144334"/>
            </a:avLst>
          </a:prstGeom>
          <a:solidFill>
            <a:srgbClr val="835E54"/>
          </a:solidFill>
          <a:ln/>
        </p:spPr>
      </p:sp>
      <p:sp>
        <p:nvSpPr>
          <p:cNvPr id="30" name="Text 28"/>
          <p:cNvSpPr/>
          <p:nvPr/>
        </p:nvSpPr>
        <p:spPr>
          <a:xfrm>
            <a:off x="7188462" y="5715357"/>
            <a:ext cx="253365" cy="316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050"/>
              </a:lnSpc>
            </a:pPr>
            <a:r>
              <a:rPr lang="en-US" sz="2000" b="1" dirty="0">
                <a:solidFill>
                  <a:srgbClr val="FFFFFF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5</a:t>
            </a:r>
            <a:endParaRPr lang="en-US" sz="2000" dirty="0"/>
          </a:p>
        </p:txBody>
      </p:sp>
      <p:sp>
        <p:nvSpPr>
          <p:cNvPr id="31" name="Text 29"/>
          <p:cNvSpPr/>
          <p:nvPr/>
        </p:nvSpPr>
        <p:spPr>
          <a:xfrm>
            <a:off x="973099" y="6401633"/>
            <a:ext cx="2639734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550"/>
              </a:lnSpc>
            </a:pPr>
            <a:r>
              <a:rPr lang="en-US" sz="20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Sentiment Analysis</a:t>
            </a:r>
            <a:endParaRPr lang="en-US" sz="2000" dirty="0"/>
          </a:p>
        </p:txBody>
      </p:sp>
      <p:sp>
        <p:nvSpPr>
          <p:cNvPr id="32" name="Text 30"/>
          <p:cNvSpPr/>
          <p:nvPr/>
        </p:nvSpPr>
        <p:spPr>
          <a:xfrm>
            <a:off x="973099" y="6849430"/>
            <a:ext cx="12684205" cy="3262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550"/>
              </a:lnSpc>
            </a:pPr>
            <a:r>
              <a:rPr lang="en-US" sz="17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Natural language processing of news articles and social media to gauge public sentiment and predict electoral shifts</a:t>
            </a:r>
            <a:endParaRPr lang="en-US" sz="1700" dirty="0"/>
          </a:p>
        </p:txBody>
      </p:sp>
    </p:spTree>
  </p:cSld>
  <p:clrMapOvr>
    <a:masterClrMapping/>
  </p:clrMapOvr>
  <p:transition spd="med">
    <p:cover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2" y="113591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550"/>
              </a:lnSpc>
            </a:pPr>
            <a:r>
              <a:rPr lang="en-US" sz="44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Conclusion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793792" y="1898454"/>
            <a:ext cx="8284131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  <a:buFont typeface="Wingdings" pitchFamily="2" charset="2"/>
              <a:buChar char="Ø"/>
            </a:pPr>
            <a:r>
              <a:rPr lang="en-US" sz="17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This project demonstrates how election data can be transformed into actionable insights using data analytics and visualization. </a:t>
            </a:r>
            <a:endParaRPr lang="en-US" sz="1700" dirty="0" smtClean="0">
              <a:solidFill>
                <a:srgbClr val="443728"/>
              </a:solidFill>
              <a:latin typeface="Open Sans" pitchFamily="34" charset="0"/>
              <a:ea typeface="Open Sans" pitchFamily="34" charset="-122"/>
              <a:cs typeface="Open Sans" pitchFamily="34" charset="-120"/>
            </a:endParaRPr>
          </a:p>
          <a:p>
            <a:pPr>
              <a:lnSpc>
                <a:spcPts val="2850"/>
              </a:lnSpc>
              <a:buFont typeface="Wingdings" pitchFamily="2" charset="2"/>
              <a:buChar char="Ø"/>
            </a:pPr>
            <a:r>
              <a:rPr lang="en-US" sz="1700" dirty="0" smtClean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By </a:t>
            </a:r>
            <a:r>
              <a:rPr lang="en-US" sz="17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focusing on trends, competitiveness, and winning factors, the dashboards provide a deeper understanding of Indian electoral dynamics beyond traditional seat-based analysis.</a:t>
            </a:r>
            <a:endParaRPr lang="en-US" sz="1700" dirty="0"/>
          </a:p>
        </p:txBody>
      </p:sp>
      <p:sp>
        <p:nvSpPr>
          <p:cNvPr id="4" name="Text 2"/>
          <p:cNvSpPr/>
          <p:nvPr/>
        </p:nvSpPr>
        <p:spPr>
          <a:xfrm>
            <a:off x="793790" y="4325423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300"/>
              </a:lnSpc>
            </a:pPr>
            <a:r>
              <a:rPr lang="en-US" sz="27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Key Takeaways</a:t>
            </a:r>
            <a:endParaRPr lang="en-US" sz="2700" dirty="0"/>
          </a:p>
        </p:txBody>
      </p:sp>
      <p:sp>
        <p:nvSpPr>
          <p:cNvPr id="5" name="Shape 3"/>
          <p:cNvSpPr/>
          <p:nvPr/>
        </p:nvSpPr>
        <p:spPr>
          <a:xfrm>
            <a:off x="9248777" y="1490306"/>
            <a:ext cx="4531877" cy="3260408"/>
          </a:xfrm>
          <a:prstGeom prst="roundRect">
            <a:avLst>
              <a:gd name="adj" fmla="val 5009"/>
            </a:avLst>
          </a:prstGeom>
          <a:solidFill>
            <a:srgbClr val="84C1FA"/>
          </a:solidFill>
          <a:ln/>
        </p:spPr>
      </p:sp>
      <p:sp>
        <p:nvSpPr>
          <p:cNvPr id="6" name="Text 4"/>
          <p:cNvSpPr/>
          <p:nvPr/>
        </p:nvSpPr>
        <p:spPr>
          <a:xfrm>
            <a:off x="9702403" y="1921196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300"/>
              </a:lnSpc>
            </a:pPr>
            <a:r>
              <a:rPr lang="en-US" sz="27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Project Impact</a:t>
            </a:r>
            <a:endParaRPr lang="en-US" sz="2700" dirty="0"/>
          </a:p>
        </p:txBody>
      </p:sp>
      <p:sp>
        <p:nvSpPr>
          <p:cNvPr id="7" name="Text 5"/>
          <p:cNvSpPr/>
          <p:nvPr/>
        </p:nvSpPr>
        <p:spPr>
          <a:xfrm>
            <a:off x="9702406" y="2573298"/>
            <a:ext cx="4078248" cy="2177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ElectViz bridges the gap between raw electoral data and meaningful insights, enabling media professionals to deliver comprehensive, data-backed election coverage to the public.</a:t>
            </a:r>
            <a:endParaRPr lang="en-US" sz="1700" dirty="0"/>
          </a:p>
        </p:txBody>
      </p:sp>
      <p:sp>
        <p:nvSpPr>
          <p:cNvPr id="8" name="Shape 6"/>
          <p:cNvSpPr/>
          <p:nvPr/>
        </p:nvSpPr>
        <p:spPr>
          <a:xfrm>
            <a:off x="793791" y="520993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/>
          <a:p>
            <a:pPr algn="ctr"/>
            <a:r>
              <a:rPr lang="en-US" sz="2800" dirty="0" smtClean="0"/>
              <a:t>1</a:t>
            </a:r>
            <a:endParaRPr lang="en-US" sz="2800" dirty="0"/>
          </a:p>
        </p:txBody>
      </p:sp>
      <p:sp>
        <p:nvSpPr>
          <p:cNvPr id="9" name="Text 7"/>
          <p:cNvSpPr/>
          <p:nvPr/>
        </p:nvSpPr>
        <p:spPr>
          <a:xfrm>
            <a:off x="1530910" y="5287804"/>
            <a:ext cx="342149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1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Data-Driven Decision Making</a:t>
            </a:r>
            <a:endParaRPr lang="en-US" sz="2100" dirty="0"/>
          </a:p>
        </p:txBody>
      </p:sp>
      <p:sp>
        <p:nvSpPr>
          <p:cNvPr id="10" name="Text 8"/>
          <p:cNvSpPr/>
          <p:nvPr/>
        </p:nvSpPr>
        <p:spPr>
          <a:xfrm>
            <a:off x="1530910" y="6132554"/>
            <a:ext cx="342149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Empowering journalists and analysts with evidence-based insights for accurate election coverage</a:t>
            </a:r>
            <a:endParaRPr lang="en-US" sz="1700" dirty="0"/>
          </a:p>
        </p:txBody>
      </p:sp>
      <p:sp>
        <p:nvSpPr>
          <p:cNvPr id="11" name="Shape 9"/>
          <p:cNvSpPr/>
          <p:nvPr/>
        </p:nvSpPr>
        <p:spPr>
          <a:xfrm>
            <a:off x="5235895" y="520993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/>
          <a:p>
            <a:pPr algn="ctr"/>
            <a:r>
              <a:rPr lang="en-US" sz="2800" dirty="0" smtClean="0"/>
              <a:t>2</a:t>
            </a:r>
            <a:endParaRPr lang="en-US" sz="2800" dirty="0"/>
          </a:p>
        </p:txBody>
      </p:sp>
      <p:sp>
        <p:nvSpPr>
          <p:cNvPr id="12" name="Text 10"/>
          <p:cNvSpPr/>
          <p:nvPr/>
        </p:nvSpPr>
        <p:spPr>
          <a:xfrm>
            <a:off x="5973011" y="5287804"/>
            <a:ext cx="342149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1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Analytical Thinking in Political Analysis</a:t>
            </a:r>
            <a:endParaRPr lang="en-US" sz="2100" dirty="0"/>
          </a:p>
        </p:txBody>
      </p:sp>
      <p:sp>
        <p:nvSpPr>
          <p:cNvPr id="13" name="Text 11"/>
          <p:cNvSpPr/>
          <p:nvPr/>
        </p:nvSpPr>
        <p:spPr>
          <a:xfrm>
            <a:off x="5973011" y="6132554"/>
            <a:ext cx="342149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Moving beyond surface-level metrics to understand underlying electoral patterns</a:t>
            </a:r>
            <a:endParaRPr lang="en-US" sz="1700" dirty="0"/>
          </a:p>
        </p:txBody>
      </p:sp>
      <p:sp>
        <p:nvSpPr>
          <p:cNvPr id="14" name="Shape 12"/>
          <p:cNvSpPr/>
          <p:nvPr/>
        </p:nvSpPr>
        <p:spPr>
          <a:xfrm>
            <a:off x="9677996" y="520993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/>
          <a:p>
            <a:pPr algn="ctr"/>
            <a:r>
              <a:rPr lang="en-US" sz="2800" dirty="0" smtClean="0"/>
              <a:t>3</a:t>
            </a:r>
            <a:endParaRPr lang="en-US" sz="2800" dirty="0"/>
          </a:p>
        </p:txBody>
      </p:sp>
      <p:sp>
        <p:nvSpPr>
          <p:cNvPr id="15" name="Text 13"/>
          <p:cNvSpPr/>
          <p:nvPr/>
        </p:nvSpPr>
        <p:spPr>
          <a:xfrm>
            <a:off x="10415115" y="5287804"/>
            <a:ext cx="342149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1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Visualization as a Storytelling Tool</a:t>
            </a:r>
            <a:endParaRPr lang="en-US" sz="2100" dirty="0"/>
          </a:p>
        </p:txBody>
      </p:sp>
      <p:sp>
        <p:nvSpPr>
          <p:cNvPr id="16" name="Text 14"/>
          <p:cNvSpPr/>
          <p:nvPr/>
        </p:nvSpPr>
        <p:spPr>
          <a:xfrm>
            <a:off x="10415115" y="6132554"/>
            <a:ext cx="342149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Transforming complex datasets into compelling narratives accessible to diverse audiences</a:t>
            </a:r>
            <a:endParaRPr lang="en-US" sz="1700" dirty="0"/>
          </a:p>
        </p:txBody>
      </p:sp>
    </p:spTree>
  </p:cSld>
  <p:clrMapOvr>
    <a:masterClrMapping/>
  </p:clrMapOvr>
  <p:transition spd="med">
    <p:cover dir="u"/>
  </p:transition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low">
  <a:themeElements>
    <a:clrScheme name="Solstice">
      <a:dk1>
        <a:sysClr val="windowText" lastClr="000000"/>
      </a:dk1>
      <a:lt1>
        <a:sysClr val="window" lastClr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179</TotalTime>
  <Words>729</Words>
  <Application>Microsoft Office PowerPoint</Application>
  <PresentationFormat>Custom</PresentationFormat>
  <Paragraphs>100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9" baseType="lpstr">
      <vt:lpstr>Arial</vt:lpstr>
      <vt:lpstr>Crimson Pro Bold</vt:lpstr>
      <vt:lpstr>Constantia</vt:lpstr>
      <vt:lpstr>Open Sans</vt:lpstr>
      <vt:lpstr>Wingdings</vt:lpstr>
      <vt:lpstr>Crimson Pro Light</vt:lpstr>
      <vt:lpstr>Calibri</vt:lpstr>
      <vt:lpstr>Wingdings 2</vt:lpstr>
      <vt:lpstr>Flow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Admin</dc:creator>
  <cp:lastModifiedBy>Admin</cp:lastModifiedBy>
  <cp:revision>24</cp:revision>
  <dcterms:created xsi:type="dcterms:W3CDTF">2026-02-06T14:28:23Z</dcterms:created>
  <dcterms:modified xsi:type="dcterms:W3CDTF">2026-02-12T05:14:59Z</dcterms:modified>
</cp:coreProperties>
</file>